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61" r:id="rId3"/>
    <p:sldId id="257" r:id="rId4"/>
    <p:sldId id="258" r:id="rId5"/>
    <p:sldId id="259" r:id="rId6"/>
    <p:sldId id="260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  <p:sldId id="301" r:id="rId47"/>
    <p:sldId id="302" r:id="rId48"/>
    <p:sldId id="303" r:id="rId49"/>
    <p:sldId id="309" r:id="rId50"/>
    <p:sldId id="304" r:id="rId51"/>
    <p:sldId id="306" r:id="rId52"/>
    <p:sldId id="307" r:id="rId53"/>
    <p:sldId id="308" r:id="rId54"/>
    <p:sldId id="310" r:id="rId5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21" autoAdjust="0"/>
    <p:restoredTop sz="94660"/>
  </p:normalViewPr>
  <p:slideViewPr>
    <p:cSldViewPr>
      <p:cViewPr>
        <p:scale>
          <a:sx n="78" d="100"/>
          <a:sy n="78" d="100"/>
        </p:scale>
        <p:origin x="-1152" y="1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5" name="Subtitle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1" name="Date Placeholder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1DB09762-09FD-41D1-AD1C-2FA4EEB2D910}" type="datetimeFigureOut">
              <a:rPr lang="en-US" smtClean="0"/>
              <a:t>5/14/2014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32B31AAE-D41F-4BA5-9CC8-A03EF5FB8795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B09762-09FD-41D1-AD1C-2FA4EEB2D910}" type="datetimeFigureOut">
              <a:rPr lang="en-US" smtClean="0"/>
              <a:t>5/14/2014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2B31AAE-D41F-4BA5-9CC8-A03EF5FB879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1DB09762-09FD-41D1-AD1C-2FA4EEB2D910}" type="datetimeFigureOut">
              <a:rPr lang="en-US" smtClean="0"/>
              <a:t>5/14/2014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32B31AAE-D41F-4BA5-9CC8-A03EF5FB879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B09762-09FD-41D1-AD1C-2FA4EEB2D910}" type="datetimeFigureOut">
              <a:rPr lang="en-US" smtClean="0"/>
              <a:t>5/14/2014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2B31AAE-D41F-4BA5-9CC8-A03EF5FB879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1DB09762-09FD-41D1-AD1C-2FA4EEB2D910}" type="datetimeFigureOut">
              <a:rPr lang="en-US" smtClean="0"/>
              <a:t>5/14/2014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32B31AAE-D41F-4BA5-9CC8-A03EF5FB8795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B09762-09FD-41D1-AD1C-2FA4EEB2D910}" type="datetimeFigureOut">
              <a:rPr lang="en-US" smtClean="0"/>
              <a:t>5/14/2014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2B31AAE-D41F-4BA5-9CC8-A03EF5FB879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B09762-09FD-41D1-AD1C-2FA4EEB2D910}" type="datetimeFigureOut">
              <a:rPr lang="en-US" smtClean="0"/>
              <a:t>5/14/2014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2B31AAE-D41F-4BA5-9CC8-A03EF5FB879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B09762-09FD-41D1-AD1C-2FA4EEB2D910}" type="datetimeFigureOut">
              <a:rPr lang="en-US" smtClean="0"/>
              <a:t>5/14/2014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2B31AAE-D41F-4BA5-9CC8-A03EF5FB879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1DB09762-09FD-41D1-AD1C-2FA4EEB2D910}" type="datetimeFigureOut">
              <a:rPr lang="en-US" smtClean="0"/>
              <a:t>5/14/2014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2B31AAE-D41F-4BA5-9CC8-A03EF5FB879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B09762-09FD-41D1-AD1C-2FA4EEB2D910}" type="datetimeFigureOut">
              <a:rPr lang="en-US" smtClean="0"/>
              <a:t>5/14/2014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2B31AAE-D41F-4BA5-9CC8-A03EF5FB879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B09762-09FD-41D1-AD1C-2FA4EEB2D910}" type="datetimeFigureOut">
              <a:rPr lang="en-US" smtClean="0"/>
              <a:t>5/14/2014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2B31AAE-D41F-4BA5-9CC8-A03EF5FB8795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Picture Placeholder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Title Placeholder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1" name="Text Placeholder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7" name="Date Placeholder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1DB09762-09FD-41D1-AD1C-2FA4EEB2D910}" type="datetimeFigureOut">
              <a:rPr lang="en-US" smtClean="0"/>
              <a:t>5/14/2014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32B31AAE-D41F-4BA5-9CC8-A03EF5FB8795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11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slide" Target="slide12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13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slide" Target="slide14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slide" Target="slide15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" Target="slide16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slide" Target="slide17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" Target="slide18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slide" Target="slide19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" Target="slide20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slide" Target="slide21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" Target="slide22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" Target="slide23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" Target="slide24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slide" Target="slide25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" Target="slide26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" Target="slide27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slide" Target="slide28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slide" Target="slide29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slide" Target="slide30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slide" Target="slide31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slide" Target="slide32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slide" Target="slide33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slide" Target="slide34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slide" Target="slide35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slide" Target="slide36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slide" Target="slide37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slide" Target="slide38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slide" Target="slide39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slide" Target="slide40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slide" Target="slide41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slide" Target="slide42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slide" Target="slide43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slide" Target="slide44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slide" Target="slide45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slide" Target="slide46.xm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slide" Target="slide47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slide" Target="slide48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slide" Target="slide49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slide" Target="slide50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slide" Target="slide51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slide" Target="slide52.xml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slide" Target="slide53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slide" Target="slide54.xml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slide" Target="slide7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slide" Target="slide8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9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10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Power Point Vocab Study Guide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 Kayla Paige</a:t>
            </a:r>
            <a:endParaRPr lang="en-US" dirty="0"/>
          </a:p>
        </p:txBody>
      </p:sp>
      <p:sp>
        <p:nvSpPr>
          <p:cNvPr id="4" name="Action Button: Forward or Next 3">
            <a:hlinkClick r:id="rId2" action="ppaction://hlinksldjump" highlightClick="1"/>
          </p:cNvPr>
          <p:cNvSpPr/>
          <p:nvPr/>
        </p:nvSpPr>
        <p:spPr>
          <a:xfrm>
            <a:off x="5638800" y="4648200"/>
            <a:ext cx="2895600" cy="1981200"/>
          </a:xfrm>
          <a:prstGeom prst="actionButtonForwardNex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Click to Begin!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24158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 8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To draw an imaginary box around a group of objects in order to select </a:t>
            </a:r>
            <a:r>
              <a:rPr lang="en-US" dirty="0" smtClean="0"/>
              <a:t>them is called:</a:t>
            </a:r>
          </a:p>
          <a:p>
            <a:pPr marL="0" indent="0">
              <a:buNone/>
            </a:pPr>
            <a:endParaRPr lang="en-US" dirty="0"/>
          </a:p>
          <a:p>
            <a:pPr marL="514350" indent="-514350">
              <a:buFont typeface="+mj-lt"/>
              <a:buAutoNum type="alphaUcPeriod"/>
            </a:pPr>
            <a:r>
              <a:rPr lang="en-US" dirty="0" smtClean="0">
                <a:hlinkClick r:id="rId2" action="ppaction://hlinksldjump"/>
              </a:rPr>
              <a:t>Placeholder</a:t>
            </a:r>
            <a:endParaRPr lang="en-US" dirty="0" smtClean="0"/>
          </a:p>
          <a:p>
            <a:pPr marL="514350" indent="-514350">
              <a:buFont typeface="+mj-lt"/>
              <a:buAutoNum type="alphaUcPeriod"/>
            </a:pPr>
            <a:r>
              <a:rPr lang="en-US" dirty="0" smtClean="0">
                <a:hlinkClick r:id="rId3" action="ppaction://hlinksldjump"/>
              </a:rPr>
              <a:t>Lassoing</a:t>
            </a:r>
            <a:endParaRPr lang="en-US" dirty="0" smtClean="0"/>
          </a:p>
          <a:p>
            <a:pPr marL="514350" indent="-514350">
              <a:buFont typeface="+mj-lt"/>
              <a:buAutoNum type="alphaUcPeriod"/>
            </a:pPr>
            <a:r>
              <a:rPr lang="en-US" dirty="0" smtClean="0">
                <a:hlinkClick r:id="rId2" action="ppaction://hlinksldjump"/>
              </a:rPr>
              <a:t>Textbox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1695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 9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The way in which objects stack up on a slide as you create </a:t>
            </a:r>
            <a:r>
              <a:rPr lang="en-US" dirty="0" smtClean="0"/>
              <a:t>them is called:</a:t>
            </a:r>
          </a:p>
          <a:p>
            <a:pPr marL="0" indent="0">
              <a:buNone/>
            </a:pPr>
            <a:endParaRPr lang="en-US" dirty="0"/>
          </a:p>
          <a:p>
            <a:pPr marL="514350" indent="-514350">
              <a:buFont typeface="+mj-lt"/>
              <a:buAutoNum type="alphaUcPeriod"/>
            </a:pPr>
            <a:r>
              <a:rPr lang="en-US" dirty="0" smtClean="0">
                <a:hlinkClick r:id="rId2" action="ppaction://hlinksldjump"/>
              </a:rPr>
              <a:t>Order</a:t>
            </a:r>
            <a:endParaRPr lang="en-US" dirty="0" smtClean="0"/>
          </a:p>
          <a:p>
            <a:pPr marL="514350" indent="-514350">
              <a:buFont typeface="+mj-lt"/>
              <a:buAutoNum type="alphaUcPeriod"/>
            </a:pPr>
            <a:r>
              <a:rPr lang="en-US" dirty="0" smtClean="0">
                <a:hlinkClick r:id="rId3" action="ppaction://hlinksldjump"/>
              </a:rPr>
              <a:t>Stacking</a:t>
            </a:r>
            <a:endParaRPr lang="en-US" dirty="0" smtClean="0"/>
          </a:p>
          <a:p>
            <a:pPr marL="514350" indent="-514350">
              <a:buFont typeface="+mj-lt"/>
              <a:buAutoNum type="alphaUcPeriod"/>
            </a:pPr>
            <a:r>
              <a:rPr lang="en-US" dirty="0" smtClean="0">
                <a:hlinkClick r:id="rId3" action="ppaction://hlinksldjump"/>
              </a:rPr>
              <a:t>Encrypting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4191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 10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To restore a picture or other formatted object to its default </a:t>
            </a:r>
            <a:r>
              <a:rPr lang="en-US" dirty="0" smtClean="0"/>
              <a:t>settings is called:</a:t>
            </a:r>
          </a:p>
          <a:p>
            <a:pPr marL="0" indent="0">
              <a:buNone/>
            </a:pPr>
            <a:endParaRPr lang="en-US" dirty="0"/>
          </a:p>
          <a:p>
            <a:pPr marL="514350" indent="-514350">
              <a:buFont typeface="+mj-lt"/>
              <a:buAutoNum type="alphaUcPeriod"/>
            </a:pPr>
            <a:r>
              <a:rPr lang="en-US" dirty="0">
                <a:hlinkClick r:id="rId2" action="ppaction://hlinksldjump"/>
              </a:rPr>
              <a:t>Animation </a:t>
            </a:r>
            <a:r>
              <a:rPr lang="en-US" dirty="0" smtClean="0">
                <a:hlinkClick r:id="rId2" action="ppaction://hlinksldjump"/>
              </a:rPr>
              <a:t>Painter</a:t>
            </a:r>
            <a:endParaRPr lang="en-US" dirty="0" smtClean="0"/>
          </a:p>
          <a:p>
            <a:pPr marL="514350" indent="-514350">
              <a:buFont typeface="+mj-lt"/>
              <a:buAutoNum type="alphaUcPeriod"/>
            </a:pPr>
            <a:r>
              <a:rPr lang="en-US" dirty="0" smtClean="0">
                <a:hlinkClick r:id="rId2" action="ppaction://hlinksldjump"/>
              </a:rPr>
              <a:t>Format Painter</a:t>
            </a:r>
            <a:endParaRPr lang="en-US" dirty="0" smtClean="0"/>
          </a:p>
          <a:p>
            <a:pPr marL="514350" indent="-514350">
              <a:buFont typeface="+mj-lt"/>
              <a:buAutoNum type="alphaUcPeriod"/>
            </a:pPr>
            <a:r>
              <a:rPr lang="en-US" dirty="0" smtClean="0">
                <a:hlinkClick r:id="rId3" action="ppaction://hlinksldjump"/>
              </a:rPr>
              <a:t>Reset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5266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 11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Horizontal and vertical measures that help you position objects on a </a:t>
            </a:r>
            <a:r>
              <a:rPr lang="en-US" dirty="0" smtClean="0"/>
              <a:t>slide are called:</a:t>
            </a:r>
          </a:p>
          <a:p>
            <a:pPr marL="0" indent="0">
              <a:buNone/>
            </a:pPr>
            <a:endParaRPr lang="en-US" dirty="0"/>
          </a:p>
          <a:p>
            <a:pPr marL="514350" indent="-514350">
              <a:buFont typeface="+mj-lt"/>
              <a:buAutoNum type="alphaUcPeriod"/>
            </a:pPr>
            <a:r>
              <a:rPr lang="en-US" dirty="0" smtClean="0">
                <a:hlinkClick r:id="rId2" action="ppaction://hlinksldjump"/>
              </a:rPr>
              <a:t>Rulers</a:t>
            </a:r>
            <a:endParaRPr lang="en-US" dirty="0" smtClean="0"/>
          </a:p>
          <a:p>
            <a:pPr marL="514350" indent="-514350">
              <a:buFont typeface="+mj-lt"/>
              <a:buAutoNum type="alphaUcPeriod"/>
            </a:pPr>
            <a:r>
              <a:rPr lang="en-US" dirty="0" smtClean="0">
                <a:hlinkClick r:id="rId3" action="ppaction://hlinksldjump"/>
              </a:rPr>
              <a:t>Gridlines</a:t>
            </a:r>
            <a:endParaRPr lang="en-US" dirty="0" smtClean="0"/>
          </a:p>
          <a:p>
            <a:pPr marL="514350" indent="-514350">
              <a:buFont typeface="+mj-lt"/>
              <a:buAutoNum type="alphaUcPeriod"/>
            </a:pPr>
            <a:r>
              <a:rPr lang="en-US" dirty="0" smtClean="0">
                <a:hlinkClick r:id="rId3" action="ppaction://hlinksldjump"/>
              </a:rPr>
              <a:t>Guides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3437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 12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Specifying a percentage of the original dimensions to enlarge or reduce a picture or </a:t>
            </a:r>
            <a:r>
              <a:rPr lang="en-US" dirty="0" smtClean="0"/>
              <a:t>shape is called:</a:t>
            </a:r>
          </a:p>
          <a:p>
            <a:pPr marL="0" indent="0">
              <a:buNone/>
            </a:pPr>
            <a:endParaRPr lang="en-US" dirty="0"/>
          </a:p>
          <a:p>
            <a:pPr marL="514350" indent="-514350">
              <a:buFont typeface="+mj-lt"/>
              <a:buAutoNum type="alphaUcPeriod"/>
            </a:pPr>
            <a:r>
              <a:rPr lang="en-US" dirty="0" smtClean="0">
                <a:hlinkClick r:id="rId2" action="ppaction://hlinksldjump"/>
              </a:rPr>
              <a:t>Scaling</a:t>
            </a:r>
            <a:endParaRPr lang="en-US" dirty="0" smtClean="0"/>
          </a:p>
          <a:p>
            <a:pPr marL="514350" indent="-514350">
              <a:buFont typeface="+mj-lt"/>
              <a:buAutoNum type="alphaUcPeriod"/>
            </a:pPr>
            <a:r>
              <a:rPr lang="en-US" dirty="0" smtClean="0">
                <a:hlinkClick r:id="rId3" action="ppaction://hlinksldjump"/>
              </a:rPr>
              <a:t>Crop</a:t>
            </a:r>
            <a:endParaRPr lang="en-US" dirty="0" smtClean="0"/>
          </a:p>
          <a:p>
            <a:pPr marL="514350" indent="-514350">
              <a:buFont typeface="+mj-lt"/>
              <a:buAutoNum type="alphaUcPeriod"/>
            </a:pPr>
            <a:r>
              <a:rPr lang="en-US" dirty="0" smtClean="0">
                <a:hlinkClick r:id="rId3" action="ppaction://hlinksldjump"/>
              </a:rPr>
              <a:t>Aspect Ratio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91214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 13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What is an </a:t>
            </a:r>
            <a:r>
              <a:rPr lang="en-US" dirty="0"/>
              <a:t>animation sequencing setting that causes the animation to trigger after the previous event has </a:t>
            </a:r>
            <a:r>
              <a:rPr lang="en-US" dirty="0" smtClean="0"/>
              <a:t>finished? </a:t>
            </a:r>
            <a:r>
              <a:rPr lang="en-US" dirty="0"/>
              <a:t>Compare to </a:t>
            </a:r>
            <a:r>
              <a:rPr lang="en-US" i="1" dirty="0"/>
              <a:t>With </a:t>
            </a:r>
            <a:r>
              <a:rPr lang="en-US" i="1" dirty="0" smtClean="0"/>
              <a:t>Previous.</a:t>
            </a:r>
          </a:p>
          <a:p>
            <a:pPr marL="0" indent="0">
              <a:buNone/>
            </a:pPr>
            <a:endParaRPr lang="en-US" i="1" dirty="0"/>
          </a:p>
          <a:p>
            <a:pPr marL="514350" indent="-514350">
              <a:buFont typeface="+mj-lt"/>
              <a:buAutoNum type="alphaUcPeriod"/>
            </a:pPr>
            <a:r>
              <a:rPr lang="en-US" dirty="0" smtClean="0">
                <a:hlinkClick r:id="rId2" action="ppaction://hlinksldjump"/>
              </a:rPr>
              <a:t>On Click</a:t>
            </a:r>
            <a:endParaRPr lang="en-US" dirty="0" smtClean="0"/>
          </a:p>
          <a:p>
            <a:pPr marL="514350" indent="-514350">
              <a:buFont typeface="+mj-lt"/>
              <a:buAutoNum type="alphaUcPeriod"/>
            </a:pPr>
            <a:r>
              <a:rPr lang="en-US" dirty="0" smtClean="0">
                <a:hlinkClick r:id="rId3" action="ppaction://hlinksldjump"/>
              </a:rPr>
              <a:t>After Previous</a:t>
            </a:r>
            <a:endParaRPr lang="en-US" dirty="0" smtClean="0"/>
          </a:p>
          <a:p>
            <a:pPr marL="514350" indent="-514350">
              <a:buFont typeface="+mj-lt"/>
              <a:buAutoNum type="alphaUcPeriod"/>
            </a:pPr>
            <a:r>
              <a:rPr lang="en-US" dirty="0" smtClean="0">
                <a:hlinkClick r:id="rId2" action="ppaction://hlinksldjump"/>
              </a:rPr>
              <a:t>Delay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57826449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 14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What is an </a:t>
            </a:r>
            <a:r>
              <a:rPr lang="en-US" dirty="0"/>
              <a:t>effect you </a:t>
            </a:r>
            <a:r>
              <a:rPr lang="en-US" dirty="0" smtClean="0"/>
              <a:t>can apply </a:t>
            </a:r>
            <a:r>
              <a:rPr lang="en-US" dirty="0"/>
              <a:t>to placeholders or other content to move the content in unique ways on the </a:t>
            </a:r>
            <a:r>
              <a:rPr lang="en-US" dirty="0" smtClean="0"/>
              <a:t>slide?</a:t>
            </a:r>
          </a:p>
          <a:p>
            <a:pPr marL="0" indent="0">
              <a:buNone/>
            </a:pPr>
            <a:endParaRPr lang="en-US" dirty="0"/>
          </a:p>
          <a:p>
            <a:pPr marL="514350" indent="-514350">
              <a:buFont typeface="+mj-lt"/>
              <a:buAutoNum type="alphaUcPeriod"/>
            </a:pPr>
            <a:r>
              <a:rPr lang="en-US" dirty="0" smtClean="0">
                <a:hlinkClick r:id="rId2" action="ppaction://hlinksldjump"/>
              </a:rPr>
              <a:t>Animation</a:t>
            </a:r>
            <a:endParaRPr lang="en-US" dirty="0" smtClean="0"/>
          </a:p>
          <a:p>
            <a:pPr marL="514350" indent="-514350">
              <a:buFont typeface="+mj-lt"/>
              <a:buAutoNum type="alphaUcPeriod"/>
            </a:pPr>
            <a:r>
              <a:rPr lang="en-US" dirty="0" smtClean="0">
                <a:hlinkClick r:id="rId3" action="ppaction://hlinksldjump"/>
              </a:rPr>
              <a:t>Animation Pane</a:t>
            </a:r>
            <a:endParaRPr lang="en-US" dirty="0" smtClean="0"/>
          </a:p>
          <a:p>
            <a:pPr marL="514350" indent="-514350">
              <a:buFont typeface="+mj-lt"/>
              <a:buAutoNum type="alphaUcPeriod"/>
            </a:pPr>
            <a:r>
              <a:rPr lang="en-US" dirty="0" smtClean="0">
                <a:hlinkClick r:id="rId3" action="ppaction://hlinksldjump"/>
              </a:rPr>
              <a:t>Entrance Effect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808105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 15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A feature that copies animation settings from one object to </a:t>
            </a:r>
            <a:r>
              <a:rPr lang="en-US" dirty="0" smtClean="0"/>
              <a:t>another is called:</a:t>
            </a:r>
          </a:p>
          <a:p>
            <a:pPr marL="0" indent="0">
              <a:buNone/>
            </a:pPr>
            <a:endParaRPr lang="en-US" dirty="0"/>
          </a:p>
          <a:p>
            <a:pPr marL="514350" indent="-514350">
              <a:buFont typeface="+mj-lt"/>
              <a:buAutoNum type="alphaUcPeriod"/>
            </a:pPr>
            <a:r>
              <a:rPr lang="en-US" dirty="0" smtClean="0">
                <a:hlinkClick r:id="rId2" action="ppaction://hlinksldjump"/>
              </a:rPr>
              <a:t>Animation Pane</a:t>
            </a:r>
            <a:endParaRPr lang="en-US" dirty="0" smtClean="0"/>
          </a:p>
          <a:p>
            <a:pPr marL="514350" indent="-514350">
              <a:buFont typeface="+mj-lt"/>
              <a:buAutoNum type="alphaUcPeriod"/>
            </a:pPr>
            <a:r>
              <a:rPr lang="en-US" dirty="0" smtClean="0">
                <a:hlinkClick r:id="rId2" action="ppaction://hlinksldjump"/>
              </a:rPr>
              <a:t>Format Painter</a:t>
            </a:r>
            <a:endParaRPr lang="en-US" dirty="0" smtClean="0"/>
          </a:p>
          <a:p>
            <a:pPr marL="514350" indent="-514350">
              <a:buFont typeface="+mj-lt"/>
              <a:buAutoNum type="alphaUcPeriod"/>
            </a:pPr>
            <a:r>
              <a:rPr lang="en-US" dirty="0" smtClean="0">
                <a:hlinkClick r:id="rId3" action="ppaction://hlinksldjump"/>
              </a:rPr>
              <a:t>Animation Painter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241340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Question16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The pane </a:t>
            </a:r>
            <a:r>
              <a:rPr lang="en-US" dirty="0"/>
              <a:t>that enables you to manage all the animation effects on the active </a:t>
            </a:r>
            <a:r>
              <a:rPr lang="en-US" dirty="0" smtClean="0"/>
              <a:t>slide is called:</a:t>
            </a:r>
          </a:p>
          <a:p>
            <a:pPr marL="0" indent="0">
              <a:buNone/>
            </a:pPr>
            <a:endParaRPr lang="en-US" dirty="0"/>
          </a:p>
          <a:p>
            <a:pPr marL="514350" indent="-514350">
              <a:buFont typeface="+mj-lt"/>
              <a:buAutoNum type="alphaUcPeriod"/>
            </a:pPr>
            <a:r>
              <a:rPr lang="en-US" dirty="0" smtClean="0">
                <a:hlinkClick r:id="rId2" action="ppaction://hlinksldjump"/>
              </a:rPr>
              <a:t>Animation Pane</a:t>
            </a:r>
            <a:endParaRPr lang="en-US" dirty="0" smtClean="0"/>
          </a:p>
          <a:p>
            <a:pPr marL="514350" indent="-514350">
              <a:buFont typeface="+mj-lt"/>
              <a:buAutoNum type="alphaUcPeriod"/>
            </a:pPr>
            <a:r>
              <a:rPr lang="en-US" dirty="0" smtClean="0">
                <a:hlinkClick r:id="rId3" action="ppaction://hlinksldjump"/>
              </a:rPr>
              <a:t>Duration</a:t>
            </a:r>
            <a:endParaRPr lang="en-US" dirty="0" smtClean="0"/>
          </a:p>
          <a:p>
            <a:pPr marL="514350" indent="-514350">
              <a:buFont typeface="+mj-lt"/>
              <a:buAutoNum type="alphaUcPeriod"/>
            </a:pPr>
            <a:r>
              <a:rPr lang="en-US" dirty="0" smtClean="0">
                <a:hlinkClick r:id="rId3" action="ppaction://hlinksldjump"/>
              </a:rPr>
              <a:t>Order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798149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 17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A sound or music </a:t>
            </a:r>
            <a:r>
              <a:rPr lang="en-US" dirty="0" smtClean="0"/>
              <a:t>clip is called:</a:t>
            </a:r>
          </a:p>
          <a:p>
            <a:pPr marL="0" indent="0">
              <a:buNone/>
            </a:pPr>
            <a:endParaRPr lang="en-US" dirty="0"/>
          </a:p>
          <a:p>
            <a:pPr marL="514350" indent="-514350">
              <a:buFont typeface="+mj-lt"/>
              <a:buAutoNum type="alphaUcPeriod"/>
            </a:pPr>
            <a:r>
              <a:rPr lang="en-US" dirty="0" smtClean="0">
                <a:hlinkClick r:id="rId2" action="ppaction://hlinksldjump"/>
              </a:rPr>
              <a:t>Music</a:t>
            </a:r>
            <a:endParaRPr lang="en-US" dirty="0" smtClean="0"/>
          </a:p>
          <a:p>
            <a:pPr marL="514350" indent="-514350">
              <a:buFont typeface="+mj-lt"/>
              <a:buAutoNum type="alphaUcPeriod"/>
            </a:pPr>
            <a:r>
              <a:rPr lang="en-US" dirty="0" smtClean="0">
                <a:hlinkClick r:id="rId3" action="ppaction://hlinksldjump"/>
              </a:rPr>
              <a:t>Audio</a:t>
            </a:r>
            <a:endParaRPr lang="en-US" dirty="0" smtClean="0"/>
          </a:p>
          <a:p>
            <a:pPr marL="514350" indent="-514350">
              <a:buFont typeface="+mj-lt"/>
              <a:buAutoNum type="alphaUcPeriod"/>
            </a:pPr>
            <a:r>
              <a:rPr lang="en-US" dirty="0" smtClean="0">
                <a:hlinkClick r:id="rId2" action="ppaction://hlinksldjump"/>
              </a:rPr>
              <a:t>Video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45620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Sorry, Wrong Answer.</a:t>
            </a:r>
            <a:endParaRPr lang="en-US" dirty="0"/>
          </a:p>
        </p:txBody>
      </p:sp>
      <p:pic>
        <p:nvPicPr>
          <p:cNvPr id="1026" name="Picture 2" descr="C:\Users\kayla.paige\AppData\Local\Microsoft\Windows\Temporary Internet Files\Content.IE5\2LKT5F8C\MC900441321[1].pn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FilmGrain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600200" y="1447800"/>
            <a:ext cx="4267200" cy="426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Action Button: Return 4">
            <a:hlinkClick r:id="" action="ppaction://hlinkshowjump?jump=lastslideviewed" highlightClick="1"/>
          </p:cNvPr>
          <p:cNvSpPr/>
          <p:nvPr/>
        </p:nvSpPr>
        <p:spPr>
          <a:xfrm>
            <a:off x="5334000" y="4495800"/>
            <a:ext cx="2514600" cy="1905000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Try Again!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4354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 18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What is an </a:t>
            </a:r>
            <a:r>
              <a:rPr lang="en-US" dirty="0"/>
              <a:t>animation setting that specifies how long </a:t>
            </a:r>
            <a:r>
              <a:rPr lang="en-US" dirty="0" smtClean="0"/>
              <a:t>the </a:t>
            </a:r>
            <a:r>
              <a:rPr lang="en-US" dirty="0"/>
              <a:t>effect should pause before it </a:t>
            </a:r>
            <a:r>
              <a:rPr lang="en-US" dirty="0" smtClean="0"/>
              <a:t>begins?</a:t>
            </a:r>
          </a:p>
          <a:p>
            <a:pPr marL="0" indent="0">
              <a:buNone/>
            </a:pPr>
            <a:endParaRPr lang="en-US" dirty="0"/>
          </a:p>
          <a:p>
            <a:pPr marL="514350" indent="-514350">
              <a:buFont typeface="+mj-lt"/>
              <a:buAutoNum type="alphaUcPeriod"/>
            </a:pPr>
            <a:r>
              <a:rPr lang="en-US" dirty="0" smtClean="0">
                <a:hlinkClick r:id="rId2" action="ppaction://hlinksldjump"/>
              </a:rPr>
              <a:t>Delay</a:t>
            </a:r>
            <a:endParaRPr lang="en-US" dirty="0" smtClean="0"/>
          </a:p>
          <a:p>
            <a:pPr marL="514350" indent="-514350">
              <a:buFont typeface="+mj-lt"/>
              <a:buAutoNum type="alphaUcPeriod"/>
            </a:pPr>
            <a:r>
              <a:rPr lang="en-US" dirty="0" smtClean="0">
                <a:hlinkClick r:id="rId3" action="ppaction://hlinksldjump"/>
              </a:rPr>
              <a:t>Duration</a:t>
            </a:r>
            <a:endParaRPr lang="en-US" dirty="0" smtClean="0"/>
          </a:p>
          <a:p>
            <a:pPr marL="514350" indent="-514350">
              <a:buFont typeface="+mj-lt"/>
              <a:buAutoNum type="alphaUcPeriod"/>
            </a:pPr>
            <a:r>
              <a:rPr lang="en-US" dirty="0" smtClean="0">
                <a:hlinkClick r:id="rId3" action="ppaction://hlinksldjump"/>
              </a:rPr>
              <a:t>On Click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29071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 19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What is an </a:t>
            </a:r>
            <a:r>
              <a:rPr lang="en-US" dirty="0"/>
              <a:t>animation setting that determines how long an animation effect should take to </a:t>
            </a:r>
            <a:r>
              <a:rPr lang="en-US" dirty="0" smtClean="0"/>
              <a:t>execute?</a:t>
            </a:r>
          </a:p>
          <a:p>
            <a:pPr marL="0" indent="0">
              <a:buNone/>
            </a:pPr>
            <a:endParaRPr lang="en-US" dirty="0"/>
          </a:p>
          <a:p>
            <a:pPr marL="514350" indent="-514350">
              <a:buFont typeface="+mj-lt"/>
              <a:buAutoNum type="alphaUcPeriod"/>
            </a:pPr>
            <a:r>
              <a:rPr lang="en-US" dirty="0" smtClean="0">
                <a:hlinkClick r:id="rId2" action="ppaction://hlinksldjump"/>
              </a:rPr>
              <a:t>Delay</a:t>
            </a:r>
            <a:endParaRPr lang="en-US" dirty="0" smtClean="0"/>
          </a:p>
          <a:p>
            <a:pPr marL="514350" indent="-514350">
              <a:buFont typeface="+mj-lt"/>
              <a:buAutoNum type="alphaUcPeriod"/>
            </a:pPr>
            <a:r>
              <a:rPr lang="en-US" dirty="0" smtClean="0">
                <a:hlinkClick r:id="rId3" action="ppaction://hlinksldjump"/>
              </a:rPr>
              <a:t>Duration</a:t>
            </a:r>
            <a:endParaRPr lang="en-US" dirty="0" smtClean="0"/>
          </a:p>
          <a:p>
            <a:pPr marL="514350" indent="-514350">
              <a:buFont typeface="+mj-lt"/>
              <a:buAutoNum type="alphaUcPeriod"/>
            </a:pPr>
            <a:r>
              <a:rPr lang="en-US" dirty="0" smtClean="0">
                <a:hlinkClick r:id="rId2" action="ppaction://hlinksldjump"/>
              </a:rPr>
              <a:t>Animation Painter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758890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 20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An animation effect that causes an object to move, change color, or otherwise call attention to itself when it is neither entering nor exiting the </a:t>
            </a:r>
            <a:r>
              <a:rPr lang="en-US" dirty="0" smtClean="0"/>
              <a:t>slide</a:t>
            </a:r>
            <a:r>
              <a:rPr lang="en-US" dirty="0"/>
              <a:t> </a:t>
            </a:r>
            <a:r>
              <a:rPr lang="en-US" dirty="0" smtClean="0"/>
              <a:t>is called:</a:t>
            </a:r>
          </a:p>
          <a:p>
            <a:pPr marL="0" indent="0">
              <a:buNone/>
            </a:pPr>
            <a:endParaRPr lang="en-US" dirty="0"/>
          </a:p>
          <a:p>
            <a:pPr marL="514350" indent="-514350">
              <a:buFont typeface="+mj-lt"/>
              <a:buAutoNum type="alphaUcPeriod"/>
            </a:pPr>
            <a:r>
              <a:rPr lang="en-US" dirty="0" smtClean="0">
                <a:hlinkClick r:id="rId2" action="ppaction://hlinksldjump"/>
              </a:rPr>
              <a:t>Entrance Effect</a:t>
            </a:r>
            <a:endParaRPr lang="en-US" dirty="0" smtClean="0"/>
          </a:p>
          <a:p>
            <a:pPr marL="514350" indent="-514350">
              <a:buFont typeface="+mj-lt"/>
              <a:buAutoNum type="alphaUcPeriod"/>
            </a:pPr>
            <a:r>
              <a:rPr lang="en-US" dirty="0" smtClean="0">
                <a:hlinkClick r:id="rId2" action="ppaction://hlinksldjump"/>
              </a:rPr>
              <a:t>Motion Path</a:t>
            </a:r>
            <a:endParaRPr lang="en-US" dirty="0" smtClean="0"/>
          </a:p>
          <a:p>
            <a:pPr marL="514350" indent="-514350">
              <a:buFont typeface="+mj-lt"/>
              <a:buAutoNum type="alphaUcPeriod"/>
            </a:pPr>
            <a:r>
              <a:rPr lang="en-US" dirty="0" smtClean="0">
                <a:hlinkClick r:id="rId3" action="ppaction://hlinksldjump"/>
              </a:rPr>
              <a:t>Emphasis Effect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523392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 21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What is </a:t>
            </a:r>
            <a:r>
              <a:rPr lang="en-US" dirty="0"/>
              <a:t>a</a:t>
            </a:r>
            <a:r>
              <a:rPr lang="en-US" dirty="0" smtClean="0"/>
              <a:t>n </a:t>
            </a:r>
            <a:r>
              <a:rPr lang="en-US" dirty="0"/>
              <a:t>animation effect that occurs when an object is entering the </a:t>
            </a:r>
            <a:r>
              <a:rPr lang="en-US" dirty="0" smtClean="0"/>
              <a:t>slide?</a:t>
            </a: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514350" indent="-514350">
              <a:buFont typeface="+mj-lt"/>
              <a:buAutoNum type="alphaUcPeriod"/>
            </a:pPr>
            <a:r>
              <a:rPr lang="en-US" dirty="0" smtClean="0">
                <a:hlinkClick r:id="rId2" action="ppaction://hlinksldjump"/>
              </a:rPr>
              <a:t>Motion Path</a:t>
            </a:r>
            <a:endParaRPr lang="en-US" dirty="0" smtClean="0"/>
          </a:p>
          <a:p>
            <a:pPr marL="514350" indent="-514350">
              <a:buFont typeface="+mj-lt"/>
              <a:buAutoNum type="alphaUcPeriod"/>
            </a:pPr>
            <a:r>
              <a:rPr lang="en-US" dirty="0" smtClean="0">
                <a:hlinkClick r:id="rId3" action="ppaction://hlinksldjump"/>
              </a:rPr>
              <a:t>Entrance Effect</a:t>
            </a:r>
            <a:endParaRPr lang="en-US" dirty="0" smtClean="0"/>
          </a:p>
          <a:p>
            <a:pPr marL="514350" indent="-514350">
              <a:buFont typeface="+mj-lt"/>
              <a:buAutoNum type="alphaUcPeriod"/>
            </a:pPr>
            <a:r>
              <a:rPr lang="en-US" dirty="0" smtClean="0">
                <a:hlinkClick r:id="rId2" action="ppaction://hlinksldjump"/>
              </a:rPr>
              <a:t>Transition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663048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 22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What is an </a:t>
            </a:r>
            <a:r>
              <a:rPr lang="en-US" dirty="0"/>
              <a:t>animation effect that occurs when an object is exiting the </a:t>
            </a:r>
            <a:r>
              <a:rPr lang="en-US" dirty="0" smtClean="0"/>
              <a:t>slide?</a:t>
            </a:r>
          </a:p>
          <a:p>
            <a:pPr marL="0" indent="0">
              <a:buNone/>
            </a:pPr>
            <a:endParaRPr lang="en-US" dirty="0"/>
          </a:p>
          <a:p>
            <a:pPr marL="514350" indent="-514350">
              <a:buFont typeface="+mj-lt"/>
              <a:buAutoNum type="alphaUcPeriod"/>
            </a:pPr>
            <a:r>
              <a:rPr lang="en-US" dirty="0" smtClean="0">
                <a:hlinkClick r:id="rId2" action="ppaction://hlinksldjump"/>
              </a:rPr>
              <a:t>Exit Effect</a:t>
            </a:r>
            <a:endParaRPr lang="en-US" dirty="0" smtClean="0"/>
          </a:p>
          <a:p>
            <a:pPr marL="514350" indent="-514350">
              <a:buFont typeface="+mj-lt"/>
              <a:buAutoNum type="alphaUcPeriod"/>
            </a:pPr>
            <a:r>
              <a:rPr lang="en-US" dirty="0" smtClean="0">
                <a:hlinkClick r:id="rId3" action="ppaction://hlinksldjump"/>
              </a:rPr>
              <a:t>Motion Path</a:t>
            </a:r>
            <a:endParaRPr lang="en-US" dirty="0" smtClean="0"/>
          </a:p>
          <a:p>
            <a:pPr marL="514350" indent="-514350">
              <a:buFont typeface="+mj-lt"/>
              <a:buAutoNum type="alphaUcPeriod"/>
            </a:pPr>
            <a:r>
              <a:rPr lang="en-US" dirty="0" smtClean="0">
                <a:hlinkClick r:id="rId3" action="ppaction://hlinksldjump"/>
              </a:rPr>
              <a:t>Transition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507286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 23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What is an </a:t>
            </a:r>
            <a:r>
              <a:rPr lang="en-US" dirty="0"/>
              <a:t>animation effect that moves an object along a specified </a:t>
            </a:r>
            <a:r>
              <a:rPr lang="en-US" dirty="0" smtClean="0"/>
              <a:t>path?</a:t>
            </a:r>
          </a:p>
          <a:p>
            <a:pPr marL="0" indent="0">
              <a:buNone/>
            </a:pPr>
            <a:endParaRPr lang="en-US" dirty="0"/>
          </a:p>
          <a:p>
            <a:pPr marL="514350" indent="-514350">
              <a:buFont typeface="+mj-lt"/>
              <a:buAutoNum type="alphaUcPeriod"/>
            </a:pPr>
            <a:r>
              <a:rPr lang="en-US" dirty="0" smtClean="0">
                <a:hlinkClick r:id="rId2" action="ppaction://hlinksldjump"/>
              </a:rPr>
              <a:t>Transitions</a:t>
            </a:r>
            <a:endParaRPr lang="en-US" dirty="0" smtClean="0"/>
          </a:p>
          <a:p>
            <a:pPr marL="514350" indent="-514350">
              <a:buFont typeface="+mj-lt"/>
              <a:buAutoNum type="alphaUcPeriod"/>
            </a:pPr>
            <a:r>
              <a:rPr lang="en-US" dirty="0" smtClean="0">
                <a:hlinkClick r:id="rId2" action="ppaction://hlinksldjump"/>
              </a:rPr>
              <a:t>Entrance Effect</a:t>
            </a:r>
            <a:endParaRPr lang="en-US" dirty="0" smtClean="0"/>
          </a:p>
          <a:p>
            <a:pPr marL="514350" indent="-514350">
              <a:buFont typeface="+mj-lt"/>
              <a:buAutoNum type="alphaUcPeriod"/>
            </a:pPr>
            <a:r>
              <a:rPr lang="en-US" dirty="0" smtClean="0">
                <a:hlinkClick r:id="rId3" action="ppaction://hlinksldjump"/>
              </a:rPr>
              <a:t>Motion Path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712591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 24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What is a trigger </a:t>
            </a:r>
            <a:r>
              <a:rPr lang="en-US" dirty="0"/>
              <a:t>for an animation or transition that occurs when the mouse is clicked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endParaRPr lang="en-US" dirty="0"/>
          </a:p>
          <a:p>
            <a:pPr marL="514350" indent="-514350">
              <a:buFont typeface="+mj-lt"/>
              <a:buAutoNum type="alphaUcPeriod"/>
            </a:pPr>
            <a:r>
              <a:rPr lang="en-US" dirty="0" smtClean="0">
                <a:hlinkClick r:id="rId2" action="ppaction://hlinksldjump"/>
              </a:rPr>
              <a:t>After Previous</a:t>
            </a:r>
            <a:endParaRPr lang="en-US" dirty="0" smtClean="0"/>
          </a:p>
          <a:p>
            <a:pPr marL="514350" indent="-514350">
              <a:buFont typeface="+mj-lt"/>
              <a:buAutoNum type="alphaUcPeriod"/>
            </a:pPr>
            <a:r>
              <a:rPr lang="en-US" dirty="0" smtClean="0">
                <a:hlinkClick r:id="rId3" action="ppaction://hlinksldjump"/>
              </a:rPr>
              <a:t>On Click</a:t>
            </a:r>
            <a:endParaRPr lang="en-US" dirty="0" smtClean="0"/>
          </a:p>
          <a:p>
            <a:pPr marL="514350" indent="-514350">
              <a:buFont typeface="+mj-lt"/>
              <a:buAutoNum type="alphaUcPeriod"/>
            </a:pPr>
            <a:r>
              <a:rPr lang="en-US" dirty="0" smtClean="0">
                <a:hlinkClick r:id="rId2" action="ppaction://hlinksldjump"/>
              </a:rPr>
              <a:t>Transition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676132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 25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The movement from one slide to the </a:t>
            </a:r>
            <a:r>
              <a:rPr lang="en-US" dirty="0" smtClean="0"/>
              <a:t>next is called:</a:t>
            </a:r>
          </a:p>
          <a:p>
            <a:pPr marL="0" indent="0">
              <a:buNone/>
            </a:pPr>
            <a:endParaRPr lang="en-US" dirty="0"/>
          </a:p>
          <a:p>
            <a:pPr marL="514350" indent="-514350">
              <a:buFont typeface="+mj-lt"/>
              <a:buAutoNum type="alphaUcPeriod"/>
            </a:pPr>
            <a:r>
              <a:rPr lang="en-US" dirty="0" smtClean="0">
                <a:hlinkClick r:id="rId2" action="ppaction://hlinksldjump"/>
              </a:rPr>
              <a:t>Transition</a:t>
            </a:r>
            <a:endParaRPr lang="en-US" dirty="0" smtClean="0"/>
          </a:p>
          <a:p>
            <a:pPr marL="514350" indent="-514350">
              <a:buFont typeface="+mj-lt"/>
              <a:buAutoNum type="alphaUcPeriod"/>
            </a:pPr>
            <a:r>
              <a:rPr lang="en-US" dirty="0" smtClean="0">
                <a:hlinkClick r:id="rId3" action="ppaction://hlinksldjump"/>
              </a:rPr>
              <a:t>Next Slide</a:t>
            </a:r>
            <a:endParaRPr lang="en-US" dirty="0" smtClean="0"/>
          </a:p>
          <a:p>
            <a:pPr marL="514350" indent="-514350">
              <a:buFont typeface="+mj-lt"/>
              <a:buAutoNum type="alphaUcPeriod"/>
            </a:pPr>
            <a:r>
              <a:rPr lang="en-US" dirty="0" smtClean="0">
                <a:hlinkClick r:id="rId3" action="ppaction://hlinksldjump"/>
              </a:rPr>
              <a:t>On Click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525645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 26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A movie, animated graphic, or motion video </a:t>
            </a:r>
            <a:r>
              <a:rPr lang="en-US" dirty="0" smtClean="0"/>
              <a:t>clip is called:</a:t>
            </a:r>
          </a:p>
          <a:p>
            <a:pPr marL="0" indent="0">
              <a:buNone/>
            </a:pPr>
            <a:endParaRPr lang="en-US" dirty="0"/>
          </a:p>
          <a:p>
            <a:pPr marL="514350" indent="-514350">
              <a:buFont typeface="+mj-lt"/>
              <a:buAutoNum type="alphaUcPeriod"/>
            </a:pPr>
            <a:r>
              <a:rPr lang="en-US" dirty="0" smtClean="0">
                <a:hlinkClick r:id="rId2" action="ppaction://hlinksldjump"/>
              </a:rPr>
              <a:t>Music</a:t>
            </a:r>
            <a:endParaRPr lang="en-US" dirty="0" smtClean="0"/>
          </a:p>
          <a:p>
            <a:pPr marL="514350" indent="-514350">
              <a:buFont typeface="+mj-lt"/>
              <a:buAutoNum type="alphaUcPeriod"/>
            </a:pPr>
            <a:r>
              <a:rPr lang="en-US" dirty="0" smtClean="0">
                <a:hlinkClick r:id="rId2" action="ppaction://hlinksldjump"/>
              </a:rPr>
              <a:t>Pictures</a:t>
            </a:r>
            <a:endParaRPr lang="en-US" dirty="0" smtClean="0"/>
          </a:p>
          <a:p>
            <a:pPr marL="514350" indent="-514350">
              <a:buFont typeface="+mj-lt"/>
              <a:buAutoNum type="alphaUcPeriod"/>
            </a:pPr>
            <a:r>
              <a:rPr lang="en-US" dirty="0" smtClean="0">
                <a:hlinkClick r:id="rId3" action="ppaction://hlinksldjump"/>
              </a:rPr>
              <a:t>Video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025705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 27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What is an </a:t>
            </a:r>
            <a:r>
              <a:rPr lang="en-US" dirty="0"/>
              <a:t>animation setting that causes the animation to begin executing simultaneously with the </a:t>
            </a:r>
            <a:r>
              <a:rPr lang="en-US" dirty="0" smtClean="0"/>
              <a:t>previous </a:t>
            </a:r>
            <a:r>
              <a:rPr lang="en-US" dirty="0"/>
              <a:t>animation or </a:t>
            </a:r>
            <a:r>
              <a:rPr lang="en-US" dirty="0" smtClean="0"/>
              <a:t>event?</a:t>
            </a:r>
          </a:p>
          <a:p>
            <a:pPr marL="0" indent="0">
              <a:buNone/>
            </a:pPr>
            <a:endParaRPr lang="en-US" dirty="0"/>
          </a:p>
          <a:p>
            <a:pPr marL="514350" indent="-514350">
              <a:buFont typeface="+mj-lt"/>
              <a:buAutoNum type="alphaUcPeriod"/>
            </a:pPr>
            <a:r>
              <a:rPr lang="en-US" dirty="0" smtClean="0">
                <a:hlinkClick r:id="rId2" action="ppaction://hlinksldjump"/>
              </a:rPr>
              <a:t>With Previous</a:t>
            </a:r>
            <a:endParaRPr lang="en-US" dirty="0" smtClean="0"/>
          </a:p>
          <a:p>
            <a:pPr marL="514350" indent="-514350">
              <a:buFont typeface="+mj-lt"/>
              <a:buAutoNum type="alphaUcPeriod"/>
            </a:pPr>
            <a:r>
              <a:rPr lang="en-US" dirty="0" smtClean="0">
                <a:hlinkClick r:id="rId3" action="ppaction://hlinksldjump"/>
              </a:rPr>
              <a:t>After Previous</a:t>
            </a:r>
            <a:endParaRPr lang="en-US" dirty="0" smtClean="0"/>
          </a:p>
          <a:p>
            <a:pPr marL="514350" indent="-514350">
              <a:buFont typeface="+mj-lt"/>
              <a:buAutoNum type="alphaUcPeriod"/>
            </a:pPr>
            <a:r>
              <a:rPr lang="en-US" dirty="0" smtClean="0">
                <a:hlinkClick r:id="rId3" action="ppaction://hlinksldjump"/>
              </a:rPr>
              <a:t>On Click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1832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 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The relationship of width to height in a picture or shape is:</a:t>
            </a:r>
          </a:p>
          <a:p>
            <a:pPr marL="0" indent="0">
              <a:buNone/>
            </a:pPr>
            <a:endParaRPr lang="en-US" dirty="0" smtClean="0"/>
          </a:p>
          <a:p>
            <a:pPr marL="514350" indent="-514350">
              <a:buFont typeface="+mj-lt"/>
              <a:buAutoNum type="alphaUcPeriod"/>
            </a:pPr>
            <a:r>
              <a:rPr lang="en-US" dirty="0" smtClean="0">
                <a:solidFill>
                  <a:schemeClr val="accent1">
                    <a:lumMod val="60000"/>
                    <a:lumOff val="40000"/>
                  </a:schemeClr>
                </a:solidFill>
                <a:hlinkClick r:id="rId2" action="ppaction://hlinksldjump"/>
              </a:rPr>
              <a:t>Crop</a:t>
            </a:r>
            <a:endParaRPr lang="en-US" dirty="0" smtClean="0">
              <a:solidFill>
                <a:schemeClr val="accent1">
                  <a:lumMod val="60000"/>
                  <a:lumOff val="40000"/>
                </a:schemeClr>
              </a:solidFill>
            </a:endParaRPr>
          </a:p>
          <a:p>
            <a:pPr marL="514350" indent="-514350">
              <a:buFont typeface="+mj-lt"/>
              <a:buAutoNum type="alphaUcPeriod"/>
            </a:pPr>
            <a:r>
              <a:rPr lang="en-US" dirty="0" smtClean="0">
                <a:solidFill>
                  <a:schemeClr val="accent1">
                    <a:lumMod val="60000"/>
                    <a:lumOff val="40000"/>
                  </a:schemeClr>
                </a:solidFill>
                <a:hlinkClick r:id="rId3" action="ppaction://hlinksldjump"/>
              </a:rPr>
              <a:t>Aspect Ratio</a:t>
            </a:r>
            <a:endParaRPr lang="en-US" dirty="0" smtClean="0">
              <a:solidFill>
                <a:schemeClr val="accent1">
                  <a:lumMod val="60000"/>
                  <a:lumOff val="40000"/>
                </a:schemeClr>
              </a:solidFill>
            </a:endParaRPr>
          </a:p>
          <a:p>
            <a:pPr marL="514350" indent="-514350">
              <a:buFont typeface="+mj-lt"/>
              <a:buAutoNum type="alphaUcPeriod"/>
            </a:pPr>
            <a:r>
              <a:rPr lang="en-US" dirty="0" smtClean="0">
                <a:solidFill>
                  <a:schemeClr val="accent1">
                    <a:lumMod val="60000"/>
                    <a:lumOff val="40000"/>
                  </a:schemeClr>
                </a:solidFill>
                <a:hlinkClick r:id="rId2" action="ppaction://hlinksldjump"/>
              </a:rPr>
              <a:t>Orientation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3662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 28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A note you insert on a slide while </a:t>
            </a:r>
            <a:r>
              <a:rPr lang="en-US" dirty="0" smtClean="0"/>
              <a:t>reviewing is called:</a:t>
            </a:r>
          </a:p>
          <a:p>
            <a:pPr marL="0" indent="0">
              <a:buNone/>
            </a:pPr>
            <a:endParaRPr lang="en-US" dirty="0"/>
          </a:p>
          <a:p>
            <a:pPr marL="514350" indent="-514350">
              <a:buFont typeface="+mj-lt"/>
              <a:buAutoNum type="alphaUcPeriod"/>
            </a:pPr>
            <a:r>
              <a:rPr lang="en-US" dirty="0" smtClean="0">
                <a:hlinkClick r:id="rId2" action="ppaction://hlinksldjump"/>
              </a:rPr>
              <a:t>Markup</a:t>
            </a:r>
            <a:endParaRPr lang="en-US" dirty="0" smtClean="0"/>
          </a:p>
          <a:p>
            <a:pPr marL="514350" indent="-514350">
              <a:buFont typeface="+mj-lt"/>
              <a:buAutoNum type="alphaUcPeriod"/>
            </a:pPr>
            <a:r>
              <a:rPr lang="en-US" dirty="0" smtClean="0">
                <a:hlinkClick r:id="rId2" action="ppaction://hlinksldjump"/>
              </a:rPr>
              <a:t>Encrypting</a:t>
            </a:r>
            <a:endParaRPr lang="en-US" dirty="0" smtClean="0"/>
          </a:p>
          <a:p>
            <a:pPr marL="514350" indent="-514350">
              <a:buFont typeface="+mj-lt"/>
              <a:buAutoNum type="alphaUcPeriod"/>
            </a:pPr>
            <a:r>
              <a:rPr lang="en-US" dirty="0" smtClean="0">
                <a:hlinkClick r:id="rId3" action="ppaction://hlinksldjump"/>
              </a:rPr>
              <a:t>Comment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277701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 29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The process of transforming data into a non-readable form for security </a:t>
            </a:r>
            <a:r>
              <a:rPr lang="en-US" dirty="0" smtClean="0"/>
              <a:t>purposes is called:</a:t>
            </a:r>
          </a:p>
          <a:p>
            <a:pPr marL="0" indent="0">
              <a:buNone/>
            </a:pPr>
            <a:endParaRPr lang="en-US" dirty="0"/>
          </a:p>
          <a:p>
            <a:pPr marL="514350" indent="-514350">
              <a:buFont typeface="+mj-lt"/>
              <a:buAutoNum type="alphaUcPeriod"/>
            </a:pPr>
            <a:r>
              <a:rPr lang="en-US" dirty="0" smtClean="0">
                <a:hlinkClick r:id="rId2" action="ppaction://hlinksldjump"/>
              </a:rPr>
              <a:t>Encrypting</a:t>
            </a:r>
            <a:endParaRPr lang="en-US" dirty="0" smtClean="0"/>
          </a:p>
          <a:p>
            <a:pPr marL="514350" indent="-514350">
              <a:buFont typeface="+mj-lt"/>
              <a:buAutoNum type="alphaUcPeriod"/>
            </a:pPr>
            <a:r>
              <a:rPr lang="en-US" dirty="0" smtClean="0">
                <a:hlinkClick r:id="rId3" action="ppaction://hlinksldjump"/>
              </a:rPr>
              <a:t>Password</a:t>
            </a:r>
            <a:endParaRPr lang="en-US" dirty="0" smtClean="0"/>
          </a:p>
          <a:p>
            <a:pPr marL="514350" indent="-514350">
              <a:buFont typeface="+mj-lt"/>
              <a:buAutoNum type="alphaUcPeriod"/>
            </a:pPr>
            <a:r>
              <a:rPr lang="en-US" dirty="0" smtClean="0">
                <a:hlinkClick r:id="rId3" action="ppaction://hlinksldjump"/>
              </a:rPr>
              <a:t>Lock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396611842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 30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What is a setting </a:t>
            </a:r>
            <a:r>
              <a:rPr lang="en-US" dirty="0"/>
              <a:t>that prevents changes from being made to a presentation unless the user chooses to acknowledge the warning and edit it anyway; </a:t>
            </a:r>
            <a:r>
              <a:rPr lang="en-US" dirty="0" smtClean="0"/>
              <a:t>and does </a:t>
            </a:r>
            <a:r>
              <a:rPr lang="en-US" dirty="0"/>
              <a:t>not provide </a:t>
            </a:r>
            <a:r>
              <a:rPr lang="en-US" dirty="0" smtClean="0"/>
              <a:t>security?</a:t>
            </a:r>
          </a:p>
          <a:p>
            <a:pPr marL="0" indent="0">
              <a:buNone/>
            </a:pPr>
            <a:endParaRPr lang="en-US" dirty="0"/>
          </a:p>
          <a:p>
            <a:pPr marL="514350" indent="-514350">
              <a:buFont typeface="+mj-lt"/>
              <a:buAutoNum type="alphaUcPeriod"/>
            </a:pPr>
            <a:r>
              <a:rPr lang="en-US" dirty="0" smtClean="0">
                <a:hlinkClick r:id="rId2" action="ppaction://hlinksldjump"/>
              </a:rPr>
              <a:t>Markup</a:t>
            </a:r>
            <a:endParaRPr lang="en-US" dirty="0" smtClean="0"/>
          </a:p>
          <a:p>
            <a:pPr marL="514350" indent="-514350">
              <a:buFont typeface="+mj-lt"/>
              <a:buAutoNum type="alphaUcPeriod"/>
            </a:pPr>
            <a:r>
              <a:rPr lang="en-US" dirty="0" smtClean="0">
                <a:hlinkClick r:id="rId2" action="ppaction://hlinksldjump"/>
              </a:rPr>
              <a:t>Password</a:t>
            </a:r>
            <a:endParaRPr lang="en-US" dirty="0" smtClean="0"/>
          </a:p>
          <a:p>
            <a:pPr marL="514350" indent="-514350">
              <a:buFont typeface="+mj-lt"/>
              <a:buAutoNum type="alphaUcPeriod"/>
            </a:pPr>
            <a:r>
              <a:rPr lang="en-US" dirty="0" smtClean="0">
                <a:hlinkClick r:id="rId3" action="ppaction://hlinksldjump"/>
              </a:rPr>
              <a:t>Mark as Fina</a:t>
            </a:r>
            <a:r>
              <a:rPr lang="en-US" dirty="0">
                <a:hlinkClick r:id="rId3" action="ppaction://hlinksldjump"/>
              </a:rPr>
              <a:t>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7813600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 31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The changes identified between two versions of a presentation when using </a:t>
            </a:r>
            <a:r>
              <a:rPr lang="en-US" dirty="0" smtClean="0"/>
              <a:t>Compare are called:</a:t>
            </a:r>
          </a:p>
          <a:p>
            <a:pPr marL="0" indent="0">
              <a:buNone/>
            </a:pPr>
            <a:endParaRPr lang="en-US" dirty="0"/>
          </a:p>
          <a:p>
            <a:pPr marL="514350" indent="-514350">
              <a:buFont typeface="+mj-lt"/>
              <a:buAutoNum type="alphaUcPeriod"/>
            </a:pPr>
            <a:r>
              <a:rPr lang="en-US" dirty="0" smtClean="0">
                <a:hlinkClick r:id="rId2" action="ppaction://hlinksldjump"/>
              </a:rPr>
              <a:t>Mark as Final</a:t>
            </a:r>
            <a:endParaRPr lang="en-US" dirty="0" smtClean="0"/>
          </a:p>
          <a:p>
            <a:pPr marL="514350" indent="-514350">
              <a:buFont typeface="+mj-lt"/>
              <a:buAutoNum type="alphaUcPeriod"/>
            </a:pPr>
            <a:r>
              <a:rPr lang="en-US" dirty="0" smtClean="0">
                <a:hlinkClick r:id="rId3" action="ppaction://hlinksldjump"/>
              </a:rPr>
              <a:t>Markup</a:t>
            </a:r>
            <a:endParaRPr lang="en-US" dirty="0" smtClean="0"/>
          </a:p>
          <a:p>
            <a:pPr marL="514350" indent="-514350">
              <a:buFont typeface="+mj-lt"/>
              <a:buAutoNum type="alphaUcPeriod"/>
            </a:pPr>
            <a:r>
              <a:rPr lang="en-US" dirty="0" smtClean="0">
                <a:hlinkClick r:id="rId2" action="ppaction://hlinksldjump"/>
              </a:rPr>
              <a:t>Comparison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292522927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 32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What is a file </a:t>
            </a:r>
            <a:r>
              <a:rPr lang="en-US" dirty="0"/>
              <a:t>format that most word processing programs support, including the free </a:t>
            </a:r>
            <a:r>
              <a:rPr lang="en-US" dirty="0" err="1"/>
              <a:t>OpenOffice</a:t>
            </a:r>
            <a:r>
              <a:rPr lang="en-US" dirty="0"/>
              <a:t> </a:t>
            </a:r>
            <a:r>
              <a:rPr lang="en-US" dirty="0" smtClean="0"/>
              <a:t>suite?</a:t>
            </a:r>
          </a:p>
          <a:p>
            <a:pPr marL="0" indent="0">
              <a:buNone/>
            </a:pPr>
            <a:endParaRPr lang="en-US" dirty="0"/>
          </a:p>
          <a:p>
            <a:pPr marL="514350" indent="-514350">
              <a:buFont typeface="+mj-lt"/>
              <a:buAutoNum type="alphaUcPeriod"/>
            </a:pPr>
            <a:r>
              <a:rPr lang="en-US" dirty="0" smtClean="0">
                <a:hlinkClick r:id="rId2" action="ppaction://hlinksldjump"/>
              </a:rPr>
              <a:t>Open Document</a:t>
            </a:r>
            <a:endParaRPr lang="en-US" dirty="0" smtClean="0"/>
          </a:p>
          <a:p>
            <a:pPr marL="514350" indent="-514350">
              <a:buFont typeface="+mj-lt"/>
              <a:buAutoNum type="alphaUcPeriod"/>
            </a:pPr>
            <a:r>
              <a:rPr lang="en-US" dirty="0" smtClean="0">
                <a:hlinkClick r:id="rId3" action="ppaction://hlinksldjump"/>
              </a:rPr>
              <a:t>PDF</a:t>
            </a:r>
            <a:endParaRPr lang="en-US" dirty="0" smtClean="0"/>
          </a:p>
          <a:p>
            <a:pPr marL="514350" indent="-514350">
              <a:buFont typeface="+mj-lt"/>
              <a:buAutoNum type="alphaUcPeriod"/>
            </a:pPr>
            <a:r>
              <a:rPr lang="en-US" dirty="0" smtClean="0">
                <a:hlinkClick r:id="rId3" action="ppaction://hlinksldjump"/>
              </a:rPr>
              <a:t>RTF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0318608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 33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A word or phrase that you must type for access to an encrypted </a:t>
            </a:r>
            <a:r>
              <a:rPr lang="en-US" dirty="0" smtClean="0"/>
              <a:t>file is called:</a:t>
            </a:r>
          </a:p>
          <a:p>
            <a:pPr marL="0" indent="0">
              <a:buNone/>
            </a:pPr>
            <a:endParaRPr lang="en-US" dirty="0"/>
          </a:p>
          <a:p>
            <a:pPr marL="514350" indent="-514350">
              <a:buFont typeface="+mj-lt"/>
              <a:buAutoNum type="alphaUcPeriod"/>
            </a:pPr>
            <a:r>
              <a:rPr lang="en-US" dirty="0" smtClean="0">
                <a:hlinkClick r:id="rId2" action="ppaction://hlinksldjump"/>
              </a:rPr>
              <a:t>Keyword</a:t>
            </a:r>
            <a:endParaRPr lang="en-US" dirty="0" smtClean="0"/>
          </a:p>
          <a:p>
            <a:pPr marL="514350" indent="-514350">
              <a:buFont typeface="+mj-lt"/>
              <a:buAutoNum type="alphaUcPeriod"/>
            </a:pPr>
            <a:r>
              <a:rPr lang="en-US" dirty="0" smtClean="0">
                <a:hlinkClick r:id="rId2" action="ppaction://hlinksldjump"/>
              </a:rPr>
              <a:t>Comment</a:t>
            </a:r>
            <a:endParaRPr lang="en-US" dirty="0" smtClean="0"/>
          </a:p>
          <a:p>
            <a:pPr marL="514350" indent="-514350">
              <a:buFont typeface="+mj-lt"/>
              <a:buAutoNum type="alphaUcPeriod"/>
            </a:pPr>
            <a:r>
              <a:rPr lang="en-US" dirty="0" smtClean="0">
                <a:hlinkClick r:id="rId3" action="ppaction://hlinksldjump"/>
              </a:rPr>
              <a:t>Password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5627785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 34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What does “Page </a:t>
            </a:r>
            <a:r>
              <a:rPr lang="en-US" dirty="0"/>
              <a:t>Description </a:t>
            </a:r>
            <a:r>
              <a:rPr lang="en-US" dirty="0" smtClean="0"/>
              <a:t>Language” stand for, it is one </a:t>
            </a:r>
            <a:r>
              <a:rPr lang="en-US" dirty="0"/>
              <a:t>of the page layout formats to which PowerPoint can export; requires Adobe Reader or Adobe Acrobat to </a:t>
            </a:r>
            <a:r>
              <a:rPr lang="en-US" dirty="0" smtClean="0"/>
              <a:t>read?</a:t>
            </a:r>
          </a:p>
          <a:p>
            <a:pPr marL="0" indent="0">
              <a:buNone/>
            </a:pPr>
            <a:endParaRPr lang="en-US" dirty="0"/>
          </a:p>
          <a:p>
            <a:pPr marL="514350" indent="-514350">
              <a:buFont typeface="+mj-lt"/>
              <a:buAutoNum type="alphaUcPeriod"/>
            </a:pPr>
            <a:r>
              <a:rPr lang="en-US" dirty="0" smtClean="0">
                <a:hlinkClick r:id="rId2" action="ppaction://hlinksldjump"/>
              </a:rPr>
              <a:t>Picture Presentation</a:t>
            </a:r>
            <a:endParaRPr lang="en-US" dirty="0" smtClean="0"/>
          </a:p>
          <a:p>
            <a:pPr marL="514350" indent="-514350">
              <a:buFont typeface="+mj-lt"/>
              <a:buAutoNum type="alphaUcPeriod"/>
            </a:pPr>
            <a:r>
              <a:rPr lang="en-US" dirty="0" smtClean="0">
                <a:hlinkClick r:id="rId2" action="ppaction://hlinksldjump"/>
              </a:rPr>
              <a:t>Platform-Independent</a:t>
            </a:r>
            <a:endParaRPr lang="en-US" dirty="0" smtClean="0"/>
          </a:p>
          <a:p>
            <a:pPr marL="514350" indent="-514350">
              <a:buFont typeface="+mj-lt"/>
              <a:buAutoNum type="alphaUcPeriod"/>
            </a:pPr>
            <a:r>
              <a:rPr lang="en-US" dirty="0" smtClean="0">
                <a:hlinkClick r:id="rId3" action="ppaction://hlinksldjump"/>
              </a:rPr>
              <a:t>PDF</a:t>
            </a:r>
            <a:endParaRPr lang="en-US" dirty="0" smtClean="0"/>
          </a:p>
          <a:p>
            <a:pPr marL="514350" indent="-514350">
              <a:buFont typeface="+mj-lt"/>
              <a:buAutoNum type="alphaUcPeriod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9515167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 35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A presentation that consists of a series of full-screen graphics of slide content, placed on blank slide </a:t>
            </a:r>
            <a:r>
              <a:rPr lang="en-US" dirty="0" smtClean="0"/>
              <a:t>backgrounds is called: </a:t>
            </a:r>
          </a:p>
          <a:p>
            <a:pPr marL="0" indent="0">
              <a:buNone/>
            </a:pPr>
            <a:endParaRPr lang="en-US" dirty="0"/>
          </a:p>
          <a:p>
            <a:pPr marL="514350" indent="-514350">
              <a:buFont typeface="+mj-lt"/>
              <a:buAutoNum type="alphaUcPeriod"/>
            </a:pPr>
            <a:r>
              <a:rPr lang="en-US" dirty="0" smtClean="0">
                <a:hlinkClick r:id="rId2" action="ppaction://hlinksldjump"/>
              </a:rPr>
              <a:t>PowerPoint Show</a:t>
            </a:r>
            <a:endParaRPr lang="en-US" dirty="0" smtClean="0"/>
          </a:p>
          <a:p>
            <a:pPr marL="514350" indent="-514350">
              <a:buFont typeface="+mj-lt"/>
              <a:buAutoNum type="alphaUcPeriod"/>
            </a:pPr>
            <a:r>
              <a:rPr lang="en-US" dirty="0" smtClean="0">
                <a:hlinkClick r:id="rId2" action="ppaction://hlinksldjump"/>
              </a:rPr>
              <a:t>Pictures</a:t>
            </a:r>
            <a:endParaRPr lang="en-US" dirty="0" smtClean="0"/>
          </a:p>
          <a:p>
            <a:pPr marL="514350" indent="-514350">
              <a:buFont typeface="+mj-lt"/>
              <a:buAutoNum type="alphaUcPeriod"/>
            </a:pPr>
            <a:r>
              <a:rPr lang="en-US" dirty="0" smtClean="0">
                <a:hlinkClick r:id="rId3" action="ppaction://hlinksldjump"/>
              </a:rPr>
              <a:t>Picture Presentations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6042265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 36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Able to be used on a variety of operating </a:t>
            </a:r>
            <a:r>
              <a:rPr lang="en-US" dirty="0" smtClean="0"/>
              <a:t>systems is called:</a:t>
            </a:r>
          </a:p>
          <a:p>
            <a:pPr marL="0" indent="0">
              <a:buNone/>
            </a:pPr>
            <a:endParaRPr lang="en-US" dirty="0"/>
          </a:p>
          <a:p>
            <a:pPr marL="514350" indent="-514350">
              <a:buFont typeface="+mj-lt"/>
              <a:buAutoNum type="alphaUcPeriod"/>
            </a:pPr>
            <a:r>
              <a:rPr lang="en-US" dirty="0" smtClean="0">
                <a:hlinkClick r:id="rId2" action="ppaction://hlinksldjump"/>
              </a:rPr>
              <a:t>PDF</a:t>
            </a:r>
            <a:endParaRPr lang="en-US" dirty="0" smtClean="0"/>
          </a:p>
          <a:p>
            <a:pPr marL="514350" indent="-514350">
              <a:buFont typeface="+mj-lt"/>
              <a:buAutoNum type="alphaUcPeriod"/>
            </a:pPr>
            <a:r>
              <a:rPr lang="en-US" dirty="0" smtClean="0">
                <a:hlinkClick r:id="rId3" action="ppaction://hlinksldjump"/>
              </a:rPr>
              <a:t>Platform-Independent</a:t>
            </a:r>
            <a:endParaRPr lang="en-US" dirty="0" smtClean="0"/>
          </a:p>
          <a:p>
            <a:pPr marL="514350" indent="-514350">
              <a:buFont typeface="+mj-lt"/>
              <a:buAutoNum type="alphaUcPeriod"/>
            </a:pPr>
            <a:r>
              <a:rPr lang="en-US" dirty="0" smtClean="0">
                <a:hlinkClick r:id="rId2" action="ppaction://hlinksldjump"/>
              </a:rPr>
              <a:t>Operations</a:t>
            </a: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5515680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 37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A presentation that opens by default in Slide Show </a:t>
            </a:r>
            <a:r>
              <a:rPr lang="en-US" dirty="0" smtClean="0"/>
              <a:t>view is called:</a:t>
            </a:r>
          </a:p>
          <a:p>
            <a:pPr marL="0" indent="0">
              <a:buNone/>
            </a:pPr>
            <a:endParaRPr lang="en-US" dirty="0"/>
          </a:p>
          <a:p>
            <a:pPr marL="514350" indent="-514350">
              <a:buFont typeface="+mj-lt"/>
              <a:buAutoNum type="alphaUcPeriod"/>
            </a:pPr>
            <a:r>
              <a:rPr lang="en-US" dirty="0" smtClean="0">
                <a:hlinkClick r:id="rId2" action="ppaction://hlinksldjump"/>
              </a:rPr>
              <a:t>PowerPoint Show</a:t>
            </a:r>
            <a:endParaRPr lang="en-US" dirty="0" smtClean="0"/>
          </a:p>
          <a:p>
            <a:pPr marL="514350" indent="-514350">
              <a:buFont typeface="+mj-lt"/>
              <a:buAutoNum type="alphaUcPeriod"/>
            </a:pPr>
            <a:r>
              <a:rPr lang="en-US" dirty="0" smtClean="0">
                <a:hlinkClick r:id="rId3" action="ppaction://hlinksldjump"/>
              </a:rPr>
              <a:t>Slide Show</a:t>
            </a:r>
            <a:endParaRPr lang="en-US" dirty="0" smtClean="0"/>
          </a:p>
          <a:p>
            <a:pPr marL="514350" indent="-514350">
              <a:buFont typeface="+mj-lt"/>
              <a:buAutoNum type="alphaUcPeriod"/>
            </a:pPr>
            <a:r>
              <a:rPr lang="en-US" dirty="0" smtClean="0">
                <a:hlinkClick r:id="rId3" action="ppaction://hlinksldjump"/>
              </a:rPr>
              <a:t>Default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56286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 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What are </a:t>
            </a:r>
            <a:r>
              <a:rPr lang="en-US" dirty="0" err="1" smtClean="0"/>
              <a:t>predrawn</a:t>
            </a:r>
            <a:r>
              <a:rPr lang="en-US" dirty="0" smtClean="0"/>
              <a:t> pieces of artwork </a:t>
            </a:r>
            <a:r>
              <a:rPr lang="en-US" dirty="0"/>
              <a:t>in a wide variety of styles. Office clip art files can include drawn graphics, photographs, sounds, and animated </a:t>
            </a:r>
            <a:r>
              <a:rPr lang="en-US" dirty="0" smtClean="0"/>
              <a:t>graphics?</a:t>
            </a:r>
          </a:p>
          <a:p>
            <a:pPr marL="0" indent="0">
              <a:buNone/>
            </a:pPr>
            <a:endParaRPr lang="en-US" dirty="0"/>
          </a:p>
          <a:p>
            <a:pPr marL="514350" indent="-514350">
              <a:buFont typeface="+mj-lt"/>
              <a:buAutoNum type="alphaUcPeriod"/>
            </a:pPr>
            <a:r>
              <a:rPr lang="en-US" dirty="0" smtClean="0">
                <a:hlinkClick r:id="rId2" action="ppaction://hlinksldjump"/>
              </a:rPr>
              <a:t>Animation</a:t>
            </a:r>
            <a:endParaRPr lang="en-US" dirty="0" smtClean="0"/>
          </a:p>
          <a:p>
            <a:pPr marL="514350" indent="-514350">
              <a:buFont typeface="+mj-lt"/>
              <a:buAutoNum type="alphaUcPeriod"/>
            </a:pPr>
            <a:r>
              <a:rPr lang="en-US" dirty="0">
                <a:hlinkClick r:id="rId2" action="ppaction://hlinksldjump"/>
              </a:rPr>
              <a:t>Animation </a:t>
            </a:r>
            <a:r>
              <a:rPr lang="en-US" dirty="0" smtClean="0">
                <a:hlinkClick r:id="rId2" action="ppaction://hlinksldjump"/>
              </a:rPr>
              <a:t>Painter</a:t>
            </a:r>
            <a:endParaRPr lang="en-US" dirty="0" smtClean="0"/>
          </a:p>
          <a:p>
            <a:pPr marL="514350" indent="-514350">
              <a:buFont typeface="+mj-lt"/>
              <a:buAutoNum type="alphaUcPeriod"/>
            </a:pPr>
            <a:r>
              <a:rPr lang="en-US" dirty="0" smtClean="0">
                <a:hlinkClick r:id="rId3" action="ppaction://hlinksldjump"/>
              </a:rPr>
              <a:t>Clip Art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1972203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 38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A text file format that most word processing programs can open and save </a:t>
            </a:r>
            <a:r>
              <a:rPr lang="en-US" dirty="0" smtClean="0"/>
              <a:t>as is called:</a:t>
            </a:r>
          </a:p>
          <a:p>
            <a:pPr marL="0" indent="0">
              <a:buNone/>
            </a:pPr>
            <a:endParaRPr lang="en-US" dirty="0"/>
          </a:p>
          <a:p>
            <a:pPr marL="514350" indent="-514350">
              <a:buFont typeface="+mj-lt"/>
              <a:buAutoNum type="alphaUcPeriod"/>
            </a:pPr>
            <a:r>
              <a:rPr lang="en-US" dirty="0">
                <a:hlinkClick r:id="rId2" action="ppaction://hlinksldjump"/>
              </a:rPr>
              <a:t>Rich Text Format (rtf</a:t>
            </a:r>
            <a:r>
              <a:rPr lang="en-US" dirty="0" smtClean="0">
                <a:hlinkClick r:id="rId2" action="ppaction://hlinksldjump"/>
              </a:rPr>
              <a:t>)</a:t>
            </a:r>
            <a:endParaRPr lang="en-US" dirty="0" smtClean="0"/>
          </a:p>
          <a:p>
            <a:pPr marL="514350" indent="-514350">
              <a:buFont typeface="+mj-lt"/>
              <a:buAutoNum type="alphaUcPeriod"/>
            </a:pPr>
            <a:r>
              <a:rPr lang="en-US" dirty="0" smtClean="0">
                <a:hlinkClick r:id="rId3" action="ppaction://hlinksldjump"/>
              </a:rPr>
              <a:t>PDF</a:t>
            </a:r>
            <a:endParaRPr lang="en-US" dirty="0" smtClean="0"/>
          </a:p>
          <a:p>
            <a:pPr marL="514350" indent="-514350">
              <a:buFont typeface="+mj-lt"/>
              <a:buAutoNum type="alphaUcPeriod"/>
            </a:pPr>
            <a:r>
              <a:rPr lang="en-US" dirty="0" smtClean="0">
                <a:hlinkClick r:id="rId3" action="ppaction://hlinksldjump"/>
              </a:rPr>
              <a:t>XPS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0837986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 39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The format that PowerPoint saves to when creating videos from presentation </a:t>
            </a:r>
            <a:r>
              <a:rPr lang="en-US" dirty="0" smtClean="0"/>
              <a:t>files is called:</a:t>
            </a:r>
          </a:p>
          <a:p>
            <a:pPr marL="0" indent="0">
              <a:buNone/>
            </a:pPr>
            <a:endParaRPr lang="en-US" dirty="0"/>
          </a:p>
          <a:p>
            <a:pPr marL="514350" indent="-514350">
              <a:buFont typeface="+mj-lt"/>
              <a:buAutoNum type="alphaUcPeriod"/>
            </a:pPr>
            <a:r>
              <a:rPr lang="en-US" dirty="0" smtClean="0">
                <a:hlinkClick r:id="rId2" action="ppaction://hlinksldjump"/>
              </a:rPr>
              <a:t>Movie</a:t>
            </a:r>
            <a:endParaRPr lang="en-US" dirty="0" smtClean="0"/>
          </a:p>
          <a:p>
            <a:pPr marL="514350" indent="-514350">
              <a:buFont typeface="+mj-lt"/>
              <a:buAutoNum type="alphaUcPeriod"/>
            </a:pPr>
            <a:r>
              <a:rPr lang="en-US" dirty="0">
                <a:hlinkClick r:id="rId3" action="ppaction://hlinksldjump"/>
              </a:rPr>
              <a:t>Windows Movie Video (</a:t>
            </a:r>
            <a:r>
              <a:rPr lang="en-US" dirty="0" err="1">
                <a:hlinkClick r:id="rId3" action="ppaction://hlinksldjump"/>
              </a:rPr>
              <a:t>wmv</a:t>
            </a:r>
            <a:r>
              <a:rPr lang="en-US" dirty="0" smtClean="0">
                <a:hlinkClick r:id="rId3" action="ppaction://hlinksldjump"/>
              </a:rPr>
              <a:t>)</a:t>
            </a:r>
            <a:endParaRPr lang="en-US" dirty="0" smtClean="0"/>
          </a:p>
          <a:p>
            <a:pPr marL="514350" indent="-514350">
              <a:buFont typeface="+mj-lt"/>
              <a:buAutoNum type="alphaUcPeriod"/>
            </a:pPr>
            <a:r>
              <a:rPr lang="en-US" dirty="0" smtClean="0">
                <a:hlinkClick r:id="rId2" action="ppaction://hlinksldjump"/>
              </a:rPr>
              <a:t>PDF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3190146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 40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One of the page description languages that PowerPoint can output to; requires an XPS Viewer utility to view; this utility comes with Windows Vista and higher and can be downloaded free from Microsoft for other Windows </a:t>
            </a:r>
            <a:r>
              <a:rPr lang="en-US" dirty="0" smtClean="0"/>
              <a:t>versions is_____</a:t>
            </a:r>
          </a:p>
          <a:p>
            <a:pPr marL="0" indent="0">
              <a:buNone/>
            </a:pPr>
            <a:endParaRPr lang="en-US" dirty="0"/>
          </a:p>
          <a:p>
            <a:pPr marL="514350" indent="-514350">
              <a:buFont typeface="+mj-lt"/>
              <a:buAutoNum type="alphaUcPeriod"/>
            </a:pPr>
            <a:r>
              <a:rPr lang="en-US" dirty="0" smtClean="0">
                <a:hlinkClick r:id="rId2" action="ppaction://hlinksldjump"/>
              </a:rPr>
              <a:t>XPS</a:t>
            </a:r>
            <a:endParaRPr lang="en-US" dirty="0" smtClean="0"/>
          </a:p>
          <a:p>
            <a:pPr marL="514350" indent="-514350">
              <a:buFont typeface="+mj-lt"/>
              <a:buAutoNum type="alphaUcPeriod"/>
            </a:pPr>
            <a:r>
              <a:rPr lang="en-US" dirty="0" smtClean="0">
                <a:hlinkClick r:id="rId3" action="ppaction://hlinksldjump"/>
              </a:rPr>
              <a:t>XPS Viewer</a:t>
            </a:r>
            <a:endParaRPr lang="en-US" dirty="0" smtClean="0"/>
          </a:p>
          <a:p>
            <a:pPr marL="514350" indent="-514350">
              <a:buFont typeface="+mj-lt"/>
              <a:buAutoNum type="alphaUcPeriod"/>
            </a:pPr>
            <a:r>
              <a:rPr lang="en-US" dirty="0" smtClean="0">
                <a:hlinkClick r:id="rId3" action="ppaction://hlinksldjump"/>
              </a:rPr>
              <a:t>View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7005443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 41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A utility that comes free with Windows Vista and later versions that opens an XPS </a:t>
            </a:r>
            <a:r>
              <a:rPr lang="en-US" dirty="0" smtClean="0"/>
              <a:t>file is called:</a:t>
            </a:r>
          </a:p>
          <a:p>
            <a:pPr marL="0" indent="0">
              <a:buNone/>
            </a:pPr>
            <a:endParaRPr lang="en-US" dirty="0"/>
          </a:p>
          <a:p>
            <a:pPr marL="514350" indent="-514350">
              <a:buFont typeface="+mj-lt"/>
              <a:buAutoNum type="alphaUcPeriod"/>
            </a:pPr>
            <a:r>
              <a:rPr lang="en-US" dirty="0">
                <a:hlinkClick r:id="rId2" action="ppaction://hlinksldjump"/>
              </a:rPr>
              <a:t>XPS </a:t>
            </a:r>
            <a:r>
              <a:rPr lang="en-US" dirty="0" smtClean="0">
                <a:hlinkClick r:id="rId2" action="ppaction://hlinksldjump"/>
              </a:rPr>
              <a:t>Viewer</a:t>
            </a:r>
            <a:endParaRPr lang="en-US" dirty="0" smtClean="0"/>
          </a:p>
          <a:p>
            <a:pPr marL="514350" indent="-514350">
              <a:buFont typeface="+mj-lt"/>
              <a:buAutoNum type="alphaUcPeriod"/>
            </a:pPr>
            <a:r>
              <a:rPr lang="en-US" dirty="0" smtClean="0">
                <a:hlinkClick r:id="rId3" action="ppaction://hlinksldjump"/>
              </a:rPr>
              <a:t>XPS</a:t>
            </a:r>
            <a:endParaRPr lang="en-US" dirty="0" smtClean="0"/>
          </a:p>
          <a:p>
            <a:pPr marL="514350" indent="-514350">
              <a:buFont typeface="+mj-lt"/>
              <a:buAutoNum type="alphaUcPeriod"/>
            </a:pPr>
            <a:r>
              <a:rPr lang="en-US" dirty="0" smtClean="0">
                <a:hlinkClick r:id="rId3" action="ppaction://hlinksldjump"/>
              </a:rPr>
              <a:t>Platform Independent</a:t>
            </a: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850496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 42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To write or draw on a slide during a </a:t>
            </a:r>
            <a:r>
              <a:rPr lang="en-US" dirty="0" smtClean="0"/>
              <a:t>presentation is called:</a:t>
            </a:r>
          </a:p>
          <a:p>
            <a:pPr marL="0" indent="0">
              <a:buNone/>
            </a:pPr>
            <a:endParaRPr lang="en-US" dirty="0"/>
          </a:p>
          <a:p>
            <a:pPr marL="514350" indent="-514350">
              <a:buFont typeface="+mj-lt"/>
              <a:buAutoNum type="alphaUcPeriod"/>
            </a:pPr>
            <a:r>
              <a:rPr lang="en-US" dirty="0" smtClean="0">
                <a:hlinkClick r:id="rId2" action="ppaction://hlinksldjump"/>
              </a:rPr>
              <a:t>Draw</a:t>
            </a:r>
            <a:endParaRPr lang="en-US" dirty="0" smtClean="0"/>
          </a:p>
          <a:p>
            <a:pPr marL="514350" indent="-514350">
              <a:buFont typeface="+mj-lt"/>
              <a:buAutoNum type="alphaUcPeriod"/>
            </a:pPr>
            <a:r>
              <a:rPr lang="en-US" dirty="0" smtClean="0">
                <a:hlinkClick r:id="rId2" action="ppaction://hlinksldjump"/>
              </a:rPr>
              <a:t>Ink</a:t>
            </a:r>
            <a:endParaRPr lang="en-US" dirty="0" smtClean="0"/>
          </a:p>
          <a:p>
            <a:pPr marL="514350" indent="-514350">
              <a:buFont typeface="+mj-lt"/>
              <a:buAutoNum type="alphaUcPeriod"/>
            </a:pPr>
            <a:r>
              <a:rPr lang="en-US" dirty="0" smtClean="0">
                <a:hlinkClick r:id="rId3" action="ppaction://hlinksldjump"/>
              </a:rPr>
              <a:t>Annotate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8633038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 43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To deliver a presentation live in real time via a network or Internet </a:t>
            </a:r>
            <a:r>
              <a:rPr lang="en-US" dirty="0" smtClean="0"/>
              <a:t>connection is called:</a:t>
            </a:r>
          </a:p>
          <a:p>
            <a:pPr marL="0" indent="0">
              <a:buNone/>
            </a:pPr>
            <a:endParaRPr lang="en-US" dirty="0"/>
          </a:p>
          <a:p>
            <a:pPr marL="514350" indent="-514350">
              <a:buFont typeface="+mj-lt"/>
              <a:buAutoNum type="alphaUcPeriod"/>
            </a:pPr>
            <a:r>
              <a:rPr lang="en-US" dirty="0" smtClean="0">
                <a:hlinkClick r:id="rId2" action="ppaction://hlinksldjump"/>
              </a:rPr>
              <a:t>Broadcast</a:t>
            </a:r>
            <a:endParaRPr lang="en-US" dirty="0" smtClean="0"/>
          </a:p>
          <a:p>
            <a:pPr marL="514350" indent="-514350">
              <a:buFont typeface="+mj-lt"/>
              <a:buAutoNum type="alphaUcPeriod"/>
            </a:pPr>
            <a:r>
              <a:rPr lang="en-US" dirty="0" smtClean="0">
                <a:hlinkClick r:id="rId3" action="ppaction://hlinksldjump"/>
              </a:rPr>
              <a:t>Custom Show</a:t>
            </a:r>
            <a:endParaRPr lang="en-US" dirty="0" smtClean="0"/>
          </a:p>
          <a:p>
            <a:pPr marL="514350" indent="-514350">
              <a:buFont typeface="+mj-lt"/>
              <a:buAutoNum type="alphaUcPeriod"/>
            </a:pPr>
            <a:r>
              <a:rPr lang="en-US" dirty="0" smtClean="0">
                <a:hlinkClick r:id="rId3" action="ppaction://hlinksldjump"/>
              </a:rPr>
              <a:t>PowerPoint Show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554861879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 44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A group of slides in a presentation that can be shown separately from the entire </a:t>
            </a:r>
            <a:r>
              <a:rPr lang="en-US" dirty="0" smtClean="0"/>
              <a:t>presentation is called:</a:t>
            </a:r>
          </a:p>
          <a:p>
            <a:pPr marL="0" indent="0">
              <a:buNone/>
            </a:pPr>
            <a:endParaRPr lang="en-US" dirty="0"/>
          </a:p>
          <a:p>
            <a:pPr marL="514350" indent="-514350">
              <a:buFont typeface="+mj-lt"/>
              <a:buAutoNum type="alphaUcPeriod"/>
            </a:pPr>
            <a:r>
              <a:rPr lang="en-US" dirty="0" smtClean="0">
                <a:hlinkClick r:id="rId2" action="ppaction://hlinksldjump"/>
              </a:rPr>
              <a:t>PowerPoint Show</a:t>
            </a:r>
            <a:endParaRPr lang="en-US" dirty="0" smtClean="0"/>
          </a:p>
          <a:p>
            <a:pPr marL="514350" indent="-514350">
              <a:buFont typeface="+mj-lt"/>
              <a:buAutoNum type="alphaUcPeriod"/>
            </a:pPr>
            <a:r>
              <a:rPr lang="en-US" dirty="0" smtClean="0">
                <a:hlinkClick r:id="rId2" action="ppaction://hlinksldjump"/>
              </a:rPr>
              <a:t>Slide Group</a:t>
            </a:r>
            <a:endParaRPr lang="en-US" dirty="0" smtClean="0"/>
          </a:p>
          <a:p>
            <a:pPr marL="514350" indent="-514350">
              <a:buFont typeface="+mj-lt"/>
              <a:buAutoNum type="alphaUcPeriod"/>
            </a:pPr>
            <a:r>
              <a:rPr lang="en-US" dirty="0" smtClean="0">
                <a:hlinkClick r:id="rId3" action="ppaction://hlinksldjump"/>
              </a:rPr>
              <a:t>Custom Show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827405208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 45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The master that controls the layout and elements </a:t>
            </a:r>
            <a:r>
              <a:rPr lang="en-US" dirty="0" smtClean="0"/>
              <a:t>of handouts is called:</a:t>
            </a:r>
          </a:p>
          <a:p>
            <a:pPr marL="0" indent="0">
              <a:buNone/>
            </a:pPr>
            <a:endParaRPr lang="en-US" dirty="0"/>
          </a:p>
          <a:p>
            <a:pPr marL="514350" indent="-514350">
              <a:buFont typeface="+mj-lt"/>
              <a:buAutoNum type="alphaUcPeriod"/>
            </a:pPr>
            <a:r>
              <a:rPr lang="en-US" dirty="0" smtClean="0">
                <a:hlinkClick r:id="rId2" action="ppaction://hlinksldjump"/>
              </a:rPr>
              <a:t>Slide Master</a:t>
            </a:r>
            <a:endParaRPr lang="en-US" dirty="0" smtClean="0"/>
          </a:p>
          <a:p>
            <a:pPr marL="514350" indent="-514350">
              <a:buFont typeface="+mj-lt"/>
              <a:buAutoNum type="alphaUcPeriod"/>
            </a:pPr>
            <a:r>
              <a:rPr lang="en-US" dirty="0" smtClean="0">
                <a:hlinkClick r:id="rId3" action="ppaction://hlinksldjump"/>
              </a:rPr>
              <a:t>Handout Master</a:t>
            </a:r>
            <a:endParaRPr lang="en-US" dirty="0" smtClean="0"/>
          </a:p>
          <a:p>
            <a:pPr marL="514350" indent="-514350">
              <a:buFont typeface="+mj-lt"/>
              <a:buAutoNum type="alphaUcPeriod"/>
            </a:pPr>
            <a:r>
              <a:rPr lang="en-US" dirty="0" smtClean="0">
                <a:hlinkClick r:id="rId2" action="ppaction://hlinksldjump"/>
              </a:rPr>
              <a:t>Handouts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3194964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 46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The annotations created with the pen and highlighter tools during a slide </a:t>
            </a:r>
            <a:r>
              <a:rPr lang="en-US" dirty="0" smtClean="0"/>
              <a:t>show is called:</a:t>
            </a:r>
          </a:p>
          <a:p>
            <a:pPr marL="0" indent="0">
              <a:buNone/>
            </a:pPr>
            <a:endParaRPr lang="en-US" dirty="0"/>
          </a:p>
          <a:p>
            <a:pPr marL="514350" indent="-514350">
              <a:buFont typeface="+mj-lt"/>
              <a:buAutoNum type="alphaUcPeriod"/>
            </a:pPr>
            <a:r>
              <a:rPr lang="en-US" dirty="0" smtClean="0">
                <a:hlinkClick r:id="rId2" action="ppaction://hlinksldjump"/>
              </a:rPr>
              <a:t>Drawing</a:t>
            </a:r>
            <a:endParaRPr lang="en-US" dirty="0" smtClean="0"/>
          </a:p>
          <a:p>
            <a:pPr marL="514350" indent="-514350">
              <a:buFont typeface="+mj-lt"/>
              <a:buAutoNum type="alphaUcPeriod"/>
            </a:pPr>
            <a:r>
              <a:rPr lang="en-US" dirty="0" smtClean="0">
                <a:hlinkClick r:id="rId3" action="ppaction://hlinksldjump"/>
              </a:rPr>
              <a:t>Ink</a:t>
            </a:r>
            <a:endParaRPr lang="en-US" dirty="0" smtClean="0"/>
          </a:p>
          <a:p>
            <a:pPr marL="514350" indent="-514350">
              <a:buFont typeface="+mj-lt"/>
              <a:buAutoNum type="alphaUcPeriod"/>
            </a:pPr>
            <a:r>
              <a:rPr lang="en-US" dirty="0" smtClean="0">
                <a:hlinkClick r:id="rId2" action="ppaction://hlinksldjump"/>
              </a:rPr>
              <a:t>Markup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2051758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 47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A page orientation that is wider than it is tall is called</a:t>
            </a:r>
            <a:r>
              <a:rPr lang="en-US" dirty="0" smtClean="0"/>
              <a:t>:</a:t>
            </a:r>
          </a:p>
          <a:p>
            <a:pPr marL="0" indent="0">
              <a:buNone/>
            </a:pPr>
            <a:endParaRPr lang="en-US" dirty="0"/>
          </a:p>
          <a:p>
            <a:pPr marL="514350" indent="-514350">
              <a:buFont typeface="+mj-lt"/>
              <a:buAutoNum type="alphaUcPeriod"/>
            </a:pPr>
            <a:r>
              <a:rPr lang="en-US" dirty="0" smtClean="0">
                <a:hlinkClick r:id="rId2" action="ppaction://hlinksldjump"/>
              </a:rPr>
              <a:t>Landscape Orientation</a:t>
            </a:r>
            <a:endParaRPr lang="en-US" dirty="0" smtClean="0"/>
          </a:p>
          <a:p>
            <a:pPr marL="514350" indent="-514350">
              <a:buFont typeface="+mj-lt"/>
              <a:buAutoNum type="alphaUcPeriod"/>
            </a:pPr>
            <a:r>
              <a:rPr lang="en-US" dirty="0" smtClean="0">
                <a:hlinkClick r:id="rId3" action="ppaction://hlinksldjump"/>
              </a:rPr>
              <a:t>Orientation</a:t>
            </a:r>
            <a:endParaRPr lang="en-US" dirty="0" smtClean="0"/>
          </a:p>
          <a:p>
            <a:pPr marL="514350" indent="-514350">
              <a:buFont typeface="+mj-lt"/>
              <a:buAutoNum type="alphaUcPeriod"/>
            </a:pPr>
            <a:r>
              <a:rPr lang="en-US" dirty="0" smtClean="0">
                <a:hlinkClick r:id="rId3" action="ppaction://hlinksldjump"/>
              </a:rPr>
              <a:t>View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24668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 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To force a drawing object into a particular shape or </a:t>
            </a:r>
            <a:r>
              <a:rPr lang="en-US" dirty="0" smtClean="0"/>
              <a:t>alignment:</a:t>
            </a:r>
          </a:p>
          <a:p>
            <a:pPr marL="0" indent="0">
              <a:buNone/>
            </a:pPr>
            <a:endParaRPr lang="en-US" dirty="0"/>
          </a:p>
          <a:p>
            <a:pPr marL="514350" indent="-514350">
              <a:buFont typeface="+mj-lt"/>
              <a:buAutoNum type="alphaUcPeriod"/>
            </a:pPr>
            <a:r>
              <a:rPr lang="en-US" dirty="0" smtClean="0">
                <a:hlinkClick r:id="rId2" action="ppaction://hlinksldjump"/>
              </a:rPr>
              <a:t>Crop</a:t>
            </a:r>
            <a:endParaRPr lang="en-US" dirty="0" smtClean="0"/>
          </a:p>
          <a:p>
            <a:pPr marL="514350" indent="-514350">
              <a:buFont typeface="+mj-lt"/>
              <a:buAutoNum type="alphaUcPeriod"/>
            </a:pPr>
            <a:r>
              <a:rPr lang="en-US" dirty="0" smtClean="0">
                <a:hlinkClick r:id="rId2" action="ppaction://hlinksldjump"/>
              </a:rPr>
              <a:t>Scaling</a:t>
            </a:r>
            <a:endParaRPr lang="en-US" dirty="0" smtClean="0"/>
          </a:p>
          <a:p>
            <a:pPr marL="514350" indent="-514350">
              <a:buFont typeface="+mj-lt"/>
              <a:buAutoNum type="alphaUcPeriod"/>
            </a:pPr>
            <a:r>
              <a:rPr lang="en-US" dirty="0" smtClean="0">
                <a:hlinkClick r:id="rId3" action="ppaction://hlinksldjump"/>
              </a:rPr>
              <a:t>Constrain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847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 48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The direction that material appears on a page when </a:t>
            </a:r>
            <a:r>
              <a:rPr lang="en-US" dirty="0" smtClean="0"/>
              <a:t>printed</a:t>
            </a:r>
            <a:r>
              <a:rPr lang="en-US" dirty="0"/>
              <a:t> </a:t>
            </a:r>
            <a:r>
              <a:rPr lang="en-US" dirty="0" smtClean="0"/>
              <a:t>is called:</a:t>
            </a: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514350" indent="-514350">
              <a:buFont typeface="+mj-lt"/>
              <a:buAutoNum type="alphaUcPeriod"/>
            </a:pPr>
            <a:r>
              <a:rPr lang="en-US" dirty="0" smtClean="0">
                <a:hlinkClick r:id="rId2" action="ppaction://hlinksldjump"/>
              </a:rPr>
              <a:t>Landscape</a:t>
            </a:r>
            <a:endParaRPr lang="en-US" dirty="0" smtClean="0"/>
          </a:p>
          <a:p>
            <a:pPr marL="514350" indent="-514350">
              <a:buFont typeface="+mj-lt"/>
              <a:buAutoNum type="alphaUcPeriod"/>
            </a:pPr>
            <a:r>
              <a:rPr lang="en-US" dirty="0" smtClean="0">
                <a:hlinkClick r:id="rId2" action="ppaction://hlinksldjump"/>
              </a:rPr>
              <a:t>Portrait</a:t>
            </a:r>
            <a:endParaRPr lang="en-US" dirty="0" smtClean="0"/>
          </a:p>
          <a:p>
            <a:pPr marL="514350" indent="-514350">
              <a:buFont typeface="+mj-lt"/>
              <a:buAutoNum type="alphaUcPeriod"/>
            </a:pPr>
            <a:r>
              <a:rPr lang="en-US" dirty="0" smtClean="0">
                <a:hlinkClick r:id="rId3" action="ppaction://hlinksldjump"/>
              </a:rPr>
              <a:t>Orientation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8156102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 49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A page orientation that is taller than it is </a:t>
            </a:r>
            <a:r>
              <a:rPr lang="en-US" dirty="0" smtClean="0"/>
              <a:t>wide is called:</a:t>
            </a:r>
          </a:p>
          <a:p>
            <a:pPr marL="0" indent="0">
              <a:buNone/>
            </a:pPr>
            <a:endParaRPr lang="en-US" dirty="0"/>
          </a:p>
          <a:p>
            <a:pPr marL="514350" indent="-514350">
              <a:buFont typeface="+mj-lt"/>
              <a:buAutoNum type="alphaUcPeriod"/>
            </a:pPr>
            <a:r>
              <a:rPr lang="en-US" dirty="0" smtClean="0">
                <a:hlinkClick r:id="rId2" action="ppaction://hlinksldjump"/>
              </a:rPr>
              <a:t>Portrait Orientation</a:t>
            </a:r>
            <a:endParaRPr lang="en-US" dirty="0" smtClean="0"/>
          </a:p>
          <a:p>
            <a:pPr marL="514350" indent="-514350">
              <a:buFont typeface="+mj-lt"/>
              <a:buAutoNum type="alphaUcPeriod"/>
            </a:pPr>
            <a:r>
              <a:rPr lang="en-US" dirty="0" smtClean="0">
                <a:hlinkClick r:id="rId3" action="ppaction://hlinksldjump"/>
              </a:rPr>
              <a:t>Landscape</a:t>
            </a:r>
            <a:endParaRPr lang="en-US" dirty="0" smtClean="0"/>
          </a:p>
          <a:p>
            <a:pPr marL="514350" indent="-514350">
              <a:buFont typeface="+mj-lt"/>
              <a:buAutoNum type="alphaUcPeriod"/>
            </a:pPr>
            <a:r>
              <a:rPr lang="en-US" dirty="0" smtClean="0">
                <a:hlinkClick r:id="rId3" action="ppaction://hlinksldjump"/>
              </a:rPr>
              <a:t>Orientation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6037930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 50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The tools and commands that are active during Slide Show </a:t>
            </a:r>
            <a:r>
              <a:rPr lang="en-US" dirty="0" smtClean="0"/>
              <a:t>view is called:</a:t>
            </a:r>
            <a:br>
              <a:rPr lang="en-US" dirty="0" smtClean="0"/>
            </a:br>
            <a:endParaRPr lang="en-US" dirty="0" smtClean="0"/>
          </a:p>
          <a:p>
            <a:pPr marL="514350" indent="-514350">
              <a:buFont typeface="+mj-lt"/>
              <a:buAutoNum type="alphaUcPeriod"/>
            </a:pPr>
            <a:r>
              <a:rPr lang="en-US" dirty="0" smtClean="0">
                <a:hlinkClick r:id="rId2" action="ppaction://hlinksldjump"/>
              </a:rPr>
              <a:t>Tools</a:t>
            </a:r>
            <a:endParaRPr lang="en-US" dirty="0" smtClean="0"/>
          </a:p>
          <a:p>
            <a:pPr marL="514350" indent="-514350">
              <a:buFont typeface="+mj-lt"/>
              <a:buAutoNum type="alphaUcPeriod"/>
            </a:pPr>
            <a:r>
              <a:rPr lang="en-US" dirty="0" smtClean="0">
                <a:hlinkClick r:id="rId2" action="ppaction://hlinksldjump"/>
              </a:rPr>
              <a:t>Settings</a:t>
            </a:r>
            <a:endParaRPr lang="en-US" dirty="0" smtClean="0"/>
          </a:p>
          <a:p>
            <a:pPr marL="514350" indent="-514350">
              <a:buFont typeface="+mj-lt"/>
              <a:buAutoNum type="alphaUcPeriod"/>
            </a:pPr>
            <a:r>
              <a:rPr lang="en-US" dirty="0" smtClean="0">
                <a:hlinkClick r:id="rId3" action="ppaction://hlinksldjump"/>
              </a:rPr>
              <a:t>Presentation Tools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8097409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 51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The amounts of time assigned to each slide before it automatically advances to the </a:t>
            </a:r>
            <a:r>
              <a:rPr lang="en-US" dirty="0" smtClean="0"/>
              <a:t>next is called:</a:t>
            </a:r>
          </a:p>
          <a:p>
            <a:pPr marL="0" indent="0">
              <a:buNone/>
            </a:pPr>
            <a:endParaRPr lang="en-US" dirty="0"/>
          </a:p>
          <a:p>
            <a:pPr marL="514350" indent="-514350">
              <a:buFont typeface="+mj-lt"/>
              <a:buAutoNum type="alphaUcPeriod"/>
            </a:pPr>
            <a:r>
              <a:rPr lang="en-US" dirty="0" smtClean="0">
                <a:hlinkClick r:id="rId2" action="ppaction://hlinksldjump"/>
              </a:rPr>
              <a:t>Timings</a:t>
            </a:r>
            <a:endParaRPr lang="en-US" dirty="0" smtClean="0"/>
          </a:p>
          <a:p>
            <a:pPr marL="514350" indent="-514350">
              <a:buFont typeface="+mj-lt"/>
              <a:buAutoNum type="alphaUcPeriod"/>
            </a:pPr>
            <a:r>
              <a:rPr lang="en-US" dirty="0" smtClean="0">
                <a:hlinkClick r:id="rId3" action="ppaction://hlinksldjump"/>
              </a:rPr>
              <a:t>Annotate</a:t>
            </a:r>
            <a:endParaRPr lang="en-US" dirty="0" smtClean="0"/>
          </a:p>
          <a:p>
            <a:pPr marL="514350" indent="-514350">
              <a:buFont typeface="+mj-lt"/>
              <a:buAutoNum type="alphaUcPeriod"/>
            </a:pPr>
            <a:r>
              <a:rPr lang="en-US" dirty="0" smtClean="0">
                <a:hlinkClick r:id="rId3" action="ppaction://hlinksldjump"/>
              </a:rPr>
              <a:t>Delay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0441034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Congratulations, You finished!!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04926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 4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What does it mean to </a:t>
            </a:r>
            <a:r>
              <a:rPr lang="en-US" dirty="0"/>
              <a:t>remove a portion of a picture or shape that is not </a:t>
            </a:r>
            <a:r>
              <a:rPr lang="en-US" dirty="0" smtClean="0"/>
              <a:t>needed? </a:t>
            </a:r>
            <a:r>
              <a:rPr lang="en-US" dirty="0"/>
              <a:t>The cropped portion is hidden until you compress the picture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endParaRPr lang="en-US" dirty="0"/>
          </a:p>
          <a:p>
            <a:pPr marL="514350" indent="-514350">
              <a:buFont typeface="+mj-lt"/>
              <a:buAutoNum type="alphaUcPeriod"/>
            </a:pPr>
            <a:r>
              <a:rPr lang="en-US" dirty="0" smtClean="0">
                <a:hlinkClick r:id="rId2" action="ppaction://hlinksldjump"/>
              </a:rPr>
              <a:t>Crop</a:t>
            </a:r>
            <a:endParaRPr lang="en-US" dirty="0" smtClean="0"/>
          </a:p>
          <a:p>
            <a:pPr marL="514350" indent="-514350">
              <a:buFont typeface="+mj-lt"/>
              <a:buAutoNum type="alphaUcPeriod"/>
            </a:pPr>
            <a:r>
              <a:rPr lang="en-US" dirty="0" smtClean="0">
                <a:hlinkClick r:id="rId3" action="ppaction://hlinksldjump"/>
              </a:rPr>
              <a:t>Constrain</a:t>
            </a:r>
            <a:endParaRPr lang="en-US" dirty="0" smtClean="0"/>
          </a:p>
          <a:p>
            <a:pPr marL="514350" indent="-514350">
              <a:buFont typeface="+mj-lt"/>
              <a:buAutoNum type="alphaUcPeriod"/>
            </a:pPr>
            <a:r>
              <a:rPr lang="en-US" dirty="0" smtClean="0">
                <a:hlinkClick r:id="rId3" action="ppaction://hlinksldjump"/>
              </a:rPr>
              <a:t>Scaling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6972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 5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A grid of horizontal and vertical lines that can be used as guides when positioning objects on a </a:t>
            </a:r>
            <a:r>
              <a:rPr lang="en-US" dirty="0" smtClean="0"/>
              <a:t>slide is called:</a:t>
            </a:r>
          </a:p>
          <a:p>
            <a:pPr marL="0" indent="0">
              <a:buNone/>
            </a:pPr>
            <a:endParaRPr lang="en-US" dirty="0"/>
          </a:p>
          <a:p>
            <a:pPr marL="514350" indent="-514350">
              <a:buFont typeface="+mj-lt"/>
              <a:buAutoNum type="alphaUcPeriod"/>
            </a:pPr>
            <a:r>
              <a:rPr lang="en-US" dirty="0" smtClean="0">
                <a:hlinkClick r:id="rId2" action="ppaction://hlinksldjump"/>
              </a:rPr>
              <a:t>Gridlines</a:t>
            </a:r>
            <a:endParaRPr lang="en-US" dirty="0" smtClean="0"/>
          </a:p>
          <a:p>
            <a:pPr marL="514350" indent="-514350">
              <a:buFont typeface="+mj-lt"/>
              <a:buAutoNum type="alphaUcPeriod"/>
            </a:pPr>
            <a:r>
              <a:rPr lang="en-US" dirty="0" smtClean="0">
                <a:hlinkClick r:id="rId3" action="ppaction://hlinksldjump"/>
              </a:rPr>
              <a:t>Guides</a:t>
            </a:r>
            <a:endParaRPr lang="en-US" dirty="0" smtClean="0"/>
          </a:p>
          <a:p>
            <a:pPr marL="514350" indent="-514350">
              <a:buFont typeface="+mj-lt"/>
              <a:buAutoNum type="alphaUcPeriod"/>
            </a:pPr>
            <a:r>
              <a:rPr lang="en-US" dirty="0" smtClean="0">
                <a:hlinkClick r:id="rId3" action="ppaction://hlinksldjump"/>
              </a:rPr>
              <a:t>Rulers</a:t>
            </a: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0642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 6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Nonprinting vertical and horizontal lines that you can move or copy to align objects on a </a:t>
            </a:r>
            <a:r>
              <a:rPr lang="en-US" dirty="0" smtClean="0"/>
              <a:t>slide are called:</a:t>
            </a:r>
          </a:p>
          <a:p>
            <a:pPr marL="0" indent="0">
              <a:buNone/>
            </a:pPr>
            <a:endParaRPr lang="en-US" dirty="0"/>
          </a:p>
          <a:p>
            <a:pPr marL="514350" indent="-514350">
              <a:buFont typeface="+mj-lt"/>
              <a:buAutoNum type="alphaUcPeriod"/>
            </a:pPr>
            <a:r>
              <a:rPr lang="en-US" dirty="0" smtClean="0">
                <a:hlinkClick r:id="rId2" action="ppaction://hlinksldjump"/>
              </a:rPr>
              <a:t>Gridlines</a:t>
            </a:r>
            <a:endParaRPr lang="en-US" dirty="0" smtClean="0"/>
          </a:p>
          <a:p>
            <a:pPr marL="514350" indent="-514350">
              <a:buFont typeface="+mj-lt"/>
              <a:buAutoNum type="alphaUcPeriod"/>
            </a:pPr>
            <a:r>
              <a:rPr lang="en-US" dirty="0" smtClean="0">
                <a:hlinkClick r:id="rId3" action="ppaction://hlinksldjump"/>
              </a:rPr>
              <a:t>Guides</a:t>
            </a:r>
            <a:endParaRPr lang="en-US" dirty="0" smtClean="0"/>
          </a:p>
          <a:p>
            <a:pPr marL="514350" indent="-514350">
              <a:buFont typeface="+mj-lt"/>
              <a:buAutoNum type="alphaUcPeriod"/>
            </a:pPr>
            <a:r>
              <a:rPr lang="en-US" dirty="0" smtClean="0">
                <a:hlinkClick r:id="rId2" action="ppaction://hlinksldjump"/>
              </a:rPr>
              <a:t>Rulers</a:t>
            </a: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1703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 7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A word or phrase that describes a subject or category on which you can </a:t>
            </a:r>
            <a:r>
              <a:rPr lang="en-US" dirty="0" smtClean="0"/>
              <a:t>search is called:</a:t>
            </a:r>
          </a:p>
          <a:p>
            <a:pPr marL="0" indent="0">
              <a:buNone/>
            </a:pPr>
            <a:endParaRPr lang="en-US" dirty="0"/>
          </a:p>
          <a:p>
            <a:pPr marL="514350" indent="-514350">
              <a:buFont typeface="+mj-lt"/>
              <a:buAutoNum type="alphaUcPeriod"/>
            </a:pPr>
            <a:r>
              <a:rPr lang="en-US" dirty="0" smtClean="0">
                <a:hlinkClick r:id="rId2" action="ppaction://hlinksldjump"/>
              </a:rPr>
              <a:t>Label</a:t>
            </a:r>
            <a:endParaRPr lang="en-US" dirty="0" smtClean="0"/>
          </a:p>
          <a:p>
            <a:pPr marL="514350" indent="-514350">
              <a:buFont typeface="+mj-lt"/>
              <a:buAutoNum type="alphaUcPeriod"/>
            </a:pPr>
            <a:r>
              <a:rPr lang="en-US" dirty="0" smtClean="0">
                <a:hlinkClick r:id="rId2" action="ppaction://hlinksldjump"/>
              </a:rPr>
              <a:t>Password</a:t>
            </a:r>
            <a:endParaRPr lang="en-US" dirty="0" smtClean="0"/>
          </a:p>
          <a:p>
            <a:pPr marL="514350" indent="-514350">
              <a:buFont typeface="+mj-lt"/>
              <a:buAutoNum type="alphaUcPeriod"/>
            </a:pPr>
            <a:r>
              <a:rPr lang="en-US" dirty="0" smtClean="0">
                <a:hlinkClick r:id="rId3" action="ppaction://hlinksldjump"/>
              </a:rPr>
              <a:t>Keyword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4578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pulent">
  <a:themeElements>
    <a:clrScheme name="Custom 5">
      <a:dk1>
        <a:sysClr val="windowText" lastClr="000000"/>
      </a:dk1>
      <a:lt1>
        <a:srgbClr val="EECED9"/>
      </a:lt1>
      <a:dk2>
        <a:srgbClr val="B13F9A"/>
      </a:dk2>
      <a:lt2>
        <a:srgbClr val="E4AFC1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B83D68"/>
      </a:hlink>
      <a:folHlink>
        <a:srgbClr val="D490C5"/>
      </a:folHlink>
    </a:clrScheme>
    <a:fontScheme name="Opulent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pulent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198</TotalTime>
  <Words>1255</Words>
  <Application>Microsoft Office PowerPoint</Application>
  <PresentationFormat>On-screen Show (4:3)</PresentationFormat>
  <Paragraphs>311</Paragraphs>
  <Slides>54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54</vt:i4>
      </vt:variant>
    </vt:vector>
  </HeadingPairs>
  <TitlesOfParts>
    <vt:vector size="55" baseType="lpstr">
      <vt:lpstr>Opulent</vt:lpstr>
      <vt:lpstr>Power Point Vocab Study Guide</vt:lpstr>
      <vt:lpstr>Sorry, Wrong Answer.</vt:lpstr>
      <vt:lpstr>Question 1</vt:lpstr>
      <vt:lpstr>Question 2</vt:lpstr>
      <vt:lpstr>Question 3</vt:lpstr>
      <vt:lpstr>Question 4</vt:lpstr>
      <vt:lpstr>Question 5</vt:lpstr>
      <vt:lpstr>Question 6</vt:lpstr>
      <vt:lpstr>Question 7</vt:lpstr>
      <vt:lpstr>Question 8</vt:lpstr>
      <vt:lpstr>Question 9</vt:lpstr>
      <vt:lpstr>Question 10</vt:lpstr>
      <vt:lpstr>Question 11</vt:lpstr>
      <vt:lpstr>Question 12</vt:lpstr>
      <vt:lpstr>Question 13</vt:lpstr>
      <vt:lpstr>Question 14</vt:lpstr>
      <vt:lpstr>Question 15</vt:lpstr>
      <vt:lpstr>Question16</vt:lpstr>
      <vt:lpstr>Question 17</vt:lpstr>
      <vt:lpstr>Question 18</vt:lpstr>
      <vt:lpstr>Question 19</vt:lpstr>
      <vt:lpstr>Question 20</vt:lpstr>
      <vt:lpstr>Question 21</vt:lpstr>
      <vt:lpstr>Question 22</vt:lpstr>
      <vt:lpstr>Question 23</vt:lpstr>
      <vt:lpstr>Question 24</vt:lpstr>
      <vt:lpstr>Question 25</vt:lpstr>
      <vt:lpstr>Question 26</vt:lpstr>
      <vt:lpstr>Question 27</vt:lpstr>
      <vt:lpstr>Question 28</vt:lpstr>
      <vt:lpstr>Question 29</vt:lpstr>
      <vt:lpstr>Question 30</vt:lpstr>
      <vt:lpstr>Question 31</vt:lpstr>
      <vt:lpstr>Question 32</vt:lpstr>
      <vt:lpstr>Question 33</vt:lpstr>
      <vt:lpstr>Question 34</vt:lpstr>
      <vt:lpstr>Question 35</vt:lpstr>
      <vt:lpstr>Question 36</vt:lpstr>
      <vt:lpstr>Question 37</vt:lpstr>
      <vt:lpstr>Question 38</vt:lpstr>
      <vt:lpstr>Question 39</vt:lpstr>
      <vt:lpstr>Question 40</vt:lpstr>
      <vt:lpstr>Question 41</vt:lpstr>
      <vt:lpstr>Question 42</vt:lpstr>
      <vt:lpstr>Question 43</vt:lpstr>
      <vt:lpstr>Question 44</vt:lpstr>
      <vt:lpstr>Question 45</vt:lpstr>
      <vt:lpstr>Question 46</vt:lpstr>
      <vt:lpstr>Question 47</vt:lpstr>
      <vt:lpstr>Question 48</vt:lpstr>
      <vt:lpstr>Question 49</vt:lpstr>
      <vt:lpstr>Question 50</vt:lpstr>
      <vt:lpstr>Question 51</vt:lpstr>
      <vt:lpstr>Congratulations, You finished!!</vt:lpstr>
    </vt:vector>
  </TitlesOfParts>
  <Company>NHCS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Kayla Paige</dc:creator>
  <cp:lastModifiedBy>installer i. user</cp:lastModifiedBy>
  <cp:revision>23</cp:revision>
  <dcterms:created xsi:type="dcterms:W3CDTF">2014-05-08T14:37:31Z</dcterms:created>
  <dcterms:modified xsi:type="dcterms:W3CDTF">2014-05-14T14:34:19Z</dcterms:modified>
</cp:coreProperties>
</file>